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56" r:id="rId3"/>
    <p:sldId id="264" r:id="rId4"/>
    <p:sldId id="265" r:id="rId5"/>
    <p:sldId id="286" r:id="rId6"/>
    <p:sldId id="257" r:id="rId7"/>
    <p:sldId id="283" r:id="rId8"/>
    <p:sldId id="273" r:id="rId9"/>
    <p:sldId id="267" r:id="rId10"/>
    <p:sldId id="268" r:id="rId11"/>
    <p:sldId id="271" r:id="rId12"/>
    <p:sldId id="285" r:id="rId13"/>
    <p:sldId id="270" r:id="rId14"/>
    <p:sldId id="287" r:id="rId15"/>
    <p:sldId id="288" r:id="rId16"/>
    <p:sldId id="274" r:id="rId17"/>
    <p:sldId id="272" r:id="rId18"/>
    <p:sldId id="275" r:id="rId19"/>
    <p:sldId id="282" r:id="rId20"/>
    <p:sldId id="279" r:id="rId21"/>
    <p:sldId id="284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99B75"/>
    <a:srgbClr val="F77C4B"/>
    <a:srgbClr val="93D050"/>
    <a:srgbClr val="E9E923"/>
    <a:srgbClr val="FF9966"/>
    <a:srgbClr val="F5F517"/>
    <a:srgbClr val="568424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2AF7-F3E8-4300-9C45-B567E30F57DE}" type="datetimeFigureOut">
              <a:rPr lang="fr-FR" smtClean="0"/>
              <a:pPr/>
              <a:t>22/01/2020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0DC7-9306-4AD4-8DEE-096B55CF8A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cache.media.education.gouv.fr/file/Toute_l_actualite/63/9/Cahier_des_charges_label_Generation_2024_02.2019pdf_1081692_1105639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PWP-G&#233;n&#233;ration%202024.pptx" TargetMode="External"/><Relationship Id="rId2" Type="http://schemas.openxmlformats.org/officeDocument/2006/relationships/hyperlink" Target="file:///C:\Users\Benoit\AppData\Local\Temp\GUIDE%20AC%20DIJON%20GENERATION%202024-3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scol.education.fr/cid132765/ressources-generation-2024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edumedia.ac-dijon.fr/video.php?id=x720bc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772400" cy="1758404"/>
          </a:xfrm>
        </p:spPr>
        <p:txBody>
          <a:bodyPr>
            <a:normAutofit fontScale="90000"/>
          </a:bodyPr>
          <a:lstStyle/>
          <a:p>
            <a:r>
              <a:rPr lang="fr-FR" sz="2800" b="0" dirty="0" smtClean="0"/>
              <a:t>Accompagnement PEDAGOGIQUE  </a:t>
            </a:r>
            <a:br>
              <a:rPr lang="fr-FR" sz="2800" b="0" dirty="0" smtClean="0"/>
            </a:br>
            <a:r>
              <a:rPr lang="fr-FR" sz="2800" b="0" dirty="0" smtClean="0"/>
              <a:t>                                       PROJET GENERATION 2024</a:t>
            </a:r>
            <a:br>
              <a:rPr lang="fr-FR" sz="2800" b="0" dirty="0" smtClean="0"/>
            </a:br>
            <a:r>
              <a:rPr lang="fr-FR" sz="2800" b="0" dirty="0" smtClean="0"/>
              <a:t/>
            </a:r>
            <a:br>
              <a:rPr lang="fr-FR" sz="2800" b="0" dirty="0" smtClean="0"/>
            </a:br>
            <a:r>
              <a:rPr lang="fr-FR" sz="2800" b="0" dirty="0" smtClean="0"/>
              <a:t>                                               </a:t>
            </a:r>
            <a:r>
              <a:rPr lang="fr-FR" sz="2200" b="0" dirty="0" smtClean="0">
                <a:latin typeface="Gabriola" pitchFamily="82" charset="0"/>
              </a:rPr>
              <a:t>Sylvie </a:t>
            </a:r>
            <a:r>
              <a:rPr lang="fr-FR" sz="2200" b="0" dirty="0" err="1" smtClean="0">
                <a:latin typeface="Gabriola" pitchFamily="82" charset="0"/>
              </a:rPr>
              <a:t>bEnoit</a:t>
            </a:r>
            <a:r>
              <a:rPr lang="fr-FR" sz="2200" b="0" dirty="0" smtClean="0">
                <a:latin typeface="Gabriola" pitchFamily="82" charset="0"/>
              </a:rPr>
              <a:t> – CPD EPS 21 –   Septembre 2019</a:t>
            </a:r>
            <a:endParaRPr lang="fr-FR" sz="2200" b="0" dirty="0">
              <a:latin typeface="Gabriola" pitchFamily="82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722313" y="908721"/>
            <a:ext cx="7772400" cy="3498180"/>
          </a:xfrm>
        </p:spPr>
        <p:txBody>
          <a:bodyPr/>
          <a:lstStyle/>
          <a:p>
            <a:r>
              <a:rPr lang="fr-FR" dirty="0" smtClean="0"/>
              <a:t>Musée de l’olympisme - Lausanne</a:t>
            </a:r>
            <a:endParaRPr lang="fr-FR" dirty="0"/>
          </a:p>
        </p:txBody>
      </p:sp>
      <p:pic>
        <p:nvPicPr>
          <p:cNvPr id="1027" name="Picture 3" descr="C:\Users\Benoit\Pictures\musée olympis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90589"/>
            <a:ext cx="4458475" cy="2970459"/>
          </a:xfrm>
          <a:prstGeom prst="rect">
            <a:avLst/>
          </a:prstGeom>
          <a:noFill/>
        </p:spPr>
      </p:pic>
      <p:pic>
        <p:nvPicPr>
          <p:cNvPr id="1028" name="Picture 4" descr="C:\Users\Benoit\Pictures\JO grèce anti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124744"/>
            <a:ext cx="24765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Obtenir le label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69368"/>
            <a:ext cx="8229600" cy="56886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fr-FR" sz="4400" dirty="0" smtClean="0"/>
          </a:p>
          <a:p>
            <a:pPr>
              <a:buNone/>
            </a:pPr>
            <a:r>
              <a:rPr lang="fr-FR" sz="96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ahnschrift SemiLight" pitchFamily="34" charset="0"/>
              </a:rPr>
              <a:t>La labellisation s’inscrit dans le projet d’école</a:t>
            </a:r>
          </a:p>
          <a:p>
            <a:pPr>
              <a:buNone/>
            </a:pPr>
            <a:endParaRPr lang="fr-FR" sz="6000" dirty="0" smtClean="0"/>
          </a:p>
          <a:p>
            <a:pPr>
              <a:buNone/>
            </a:pPr>
            <a:r>
              <a:rPr lang="fr-FR" sz="9600" u="sng" dirty="0" smtClean="0"/>
              <a:t>Conditions : </a:t>
            </a:r>
            <a:endParaRPr lang="fr-FR" sz="6000" dirty="0" smtClean="0"/>
          </a:p>
          <a:p>
            <a:pPr lvl="1">
              <a:buFont typeface="Wingdings" pitchFamily="2" charset="2"/>
              <a:buChar char="v"/>
            </a:pPr>
            <a:r>
              <a:rPr lang="fr-FR" sz="9600" dirty="0" smtClean="0">
                <a:solidFill>
                  <a:srgbClr val="FF0000"/>
                </a:solidFill>
                <a:latin typeface="Bahnschrift" pitchFamily="34" charset="0"/>
              </a:rPr>
              <a:t>  Respecter les horaires d’ EPS des programmes</a:t>
            </a:r>
          </a:p>
          <a:p>
            <a:pPr lvl="1">
              <a:buFont typeface="Wingdings" pitchFamily="2" charset="2"/>
              <a:buChar char="v"/>
            </a:pPr>
            <a:r>
              <a:rPr lang="fr-FR" sz="9600" dirty="0" smtClean="0">
                <a:solidFill>
                  <a:srgbClr val="FF0000"/>
                </a:solidFill>
                <a:latin typeface="Bahnschrift" pitchFamily="34" charset="0"/>
              </a:rPr>
              <a:t>  Disposer d’une association sportive adhérente </a:t>
            </a:r>
          </a:p>
          <a:p>
            <a:pPr lvl="1">
              <a:buNone/>
            </a:pPr>
            <a:r>
              <a:rPr lang="fr-FR" sz="9600" dirty="0" smtClean="0">
                <a:solidFill>
                  <a:srgbClr val="FF0000"/>
                </a:solidFill>
                <a:latin typeface="Bahnschrift" pitchFamily="34" charset="0"/>
              </a:rPr>
              <a:t>      à l’ USEP</a:t>
            </a:r>
          </a:p>
          <a:p>
            <a:pPr lvl="1">
              <a:buFont typeface="Wingdings" pitchFamily="2" charset="2"/>
              <a:buChar char="v"/>
            </a:pP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</a:rPr>
              <a:t>  Respecter le cahier des charges : 2 objectifs obligatoires / 4</a:t>
            </a:r>
          </a:p>
          <a:p>
            <a:pPr lvl="1">
              <a:buNone/>
            </a:pPr>
            <a:r>
              <a:rPr lang="fr-FR" sz="9600" dirty="0" smtClean="0">
                <a:solidFill>
                  <a:schemeClr val="accent5">
                    <a:lumMod val="75000"/>
                  </a:schemeClr>
                </a:solidFill>
                <a:latin typeface="Bahnschrift" pitchFamily="34" charset="0"/>
              </a:rPr>
              <a:t>     &gt; mise en œuvre du cahier des charges pour 3 années </a:t>
            </a:r>
          </a:p>
          <a:p>
            <a:pPr lvl="1">
              <a:buFont typeface="Wingdings" pitchFamily="2" charset="2"/>
              <a:buChar char="v"/>
            </a:pPr>
            <a:r>
              <a:rPr lang="fr-FR" sz="96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Respecter le c</a:t>
            </a:r>
            <a:r>
              <a:rPr lang="fr-FR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alendrier :</a:t>
            </a:r>
            <a:r>
              <a:rPr lang="fr-FR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9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demande de labellisation à envoyer pour le 6 Avril 2020 auprès du comité technique</a:t>
            </a:r>
          </a:p>
          <a:p>
            <a:pPr>
              <a:buNone/>
            </a:pPr>
            <a:endParaRPr lang="fr-FR" sz="9600" b="1" u="sng" dirty="0" smtClean="0"/>
          </a:p>
          <a:p>
            <a:pPr>
              <a:buNone/>
            </a:pPr>
            <a:r>
              <a:rPr lang="fr-FR" sz="9600" b="1" u="sng" dirty="0" smtClean="0"/>
              <a:t>Validation</a:t>
            </a:r>
            <a:r>
              <a:rPr lang="fr-FR" sz="9600" b="1" dirty="0" smtClean="0"/>
              <a:t> : par comité de pilotage</a:t>
            </a:r>
            <a:endParaRPr lang="fr-FR" sz="9600" b="1" u="sng" dirty="0" smtClean="0"/>
          </a:p>
          <a:p>
            <a:pPr algn="ctr">
              <a:buNone/>
            </a:pPr>
            <a:r>
              <a:rPr lang="fr-FR" sz="8000" b="1" dirty="0" smtClean="0"/>
              <a:t> </a:t>
            </a:r>
            <a:r>
              <a:rPr lang="fr-FR" sz="8000" dirty="0" smtClean="0">
                <a:solidFill>
                  <a:srgbClr val="00B050"/>
                </a:solidFill>
              </a:rPr>
              <a:t>* pertinence du projet éducatif   		            </a:t>
            </a:r>
          </a:p>
          <a:p>
            <a:pPr algn="ctr">
              <a:buNone/>
            </a:pPr>
            <a:r>
              <a:rPr lang="fr-FR" sz="8000" dirty="0" smtClean="0">
                <a:solidFill>
                  <a:srgbClr val="00B050"/>
                </a:solidFill>
              </a:rPr>
              <a:t> * conformité au cahier des charges</a:t>
            </a:r>
          </a:p>
          <a:p>
            <a:pPr lvl="1"/>
            <a:endParaRPr lang="fr-FR" sz="9600" dirty="0" smtClean="0"/>
          </a:p>
          <a:p>
            <a:pPr>
              <a:buNone/>
            </a:pPr>
            <a:endParaRPr lang="fr-FR" sz="6000" dirty="0" smtClean="0"/>
          </a:p>
          <a:p>
            <a:pPr>
              <a:buNone/>
            </a:pPr>
            <a:r>
              <a:rPr lang="fr-FR" sz="6000" dirty="0" smtClean="0"/>
              <a:t> 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4" name="Picture 4" descr="C:\Users\Benoit\Pictures\logo u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908720"/>
            <a:ext cx="1136834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Cahier des charges</a:t>
            </a:r>
            <a:endParaRPr lang="fr-FR" sz="4000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>
              <a:hlinkClick r:id="rId2"/>
            </a:endParaRPr>
          </a:p>
          <a:p>
            <a:pPr>
              <a:buNone/>
            </a:pPr>
            <a:r>
              <a:rPr lang="fr-FR" sz="2800" dirty="0" smtClean="0">
                <a:hlinkClick r:id="rId2"/>
              </a:rPr>
              <a:t>http://cache.media.education.gouv.fr/file/Toute_l_actualite/63/9/Cahier_des_charges_label_Generation_2024_02.2019pdf_1081692_1105639.pdf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i="1" dirty="0" smtClean="0">
                <a:solidFill>
                  <a:srgbClr val="92D050"/>
                </a:solidFill>
              </a:rPr>
              <a:t>Remarque : </a:t>
            </a:r>
          </a:p>
          <a:p>
            <a:pPr>
              <a:buFont typeface="Arial" charset="0"/>
              <a:buChar char="•"/>
            </a:pPr>
            <a:r>
              <a:rPr lang="fr-FR" sz="2800" i="1" dirty="0" smtClean="0">
                <a:solidFill>
                  <a:srgbClr val="92D050"/>
                </a:solidFill>
              </a:rPr>
              <a:t>les items de chaque volet ne sont pas tous à déployer</a:t>
            </a:r>
          </a:p>
          <a:p>
            <a:pPr>
              <a:buFont typeface="Arial" charset="0"/>
              <a:buChar char="•"/>
            </a:pPr>
            <a:r>
              <a:rPr lang="fr-FR" sz="2800" i="1" dirty="0" smtClean="0">
                <a:solidFill>
                  <a:srgbClr val="92D050"/>
                </a:solidFill>
              </a:rPr>
              <a:t>Les exemples sont donnés à titre indica</a:t>
            </a:r>
            <a:r>
              <a:rPr lang="fr-FR" sz="2800" dirty="0" smtClean="0">
                <a:solidFill>
                  <a:srgbClr val="92D050"/>
                </a:solidFill>
              </a:rPr>
              <a:t>tif</a:t>
            </a:r>
            <a:endParaRPr lang="fr-FR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Pilotage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dirty="0" smtClean="0">
                <a:solidFill>
                  <a:schemeClr val="accent2"/>
                </a:solidFill>
              </a:rPr>
              <a:t>Local (BFC) : comité de pilotage académique</a:t>
            </a:r>
          </a:p>
          <a:p>
            <a:pPr algn="ctr">
              <a:buNone/>
            </a:pPr>
            <a:r>
              <a:rPr lang="fr-FR" sz="2400" dirty="0" smtClean="0"/>
              <a:t>(sous l’autorité des recteurs - directeur régional DRJSCS) </a:t>
            </a:r>
          </a:p>
          <a:p>
            <a:pPr algn="ctr">
              <a:buNone/>
            </a:pPr>
            <a:r>
              <a:rPr lang="fr-FR" sz="2400" dirty="0" smtClean="0"/>
              <a:t>	</a:t>
            </a:r>
          </a:p>
          <a:p>
            <a:pPr>
              <a:buNone/>
            </a:pPr>
            <a:r>
              <a:rPr lang="fr-FR" sz="2400" dirty="0" smtClean="0"/>
              <a:t>		                  </a:t>
            </a:r>
          </a:p>
          <a:p>
            <a:pPr algn="ctr">
              <a:buNone/>
            </a:pPr>
            <a:r>
              <a:rPr lang="fr-FR" sz="2400" u="sng" dirty="0" smtClean="0"/>
              <a:t> 2 comités techniques académiques</a:t>
            </a:r>
          </a:p>
          <a:p>
            <a:pPr>
              <a:buNone/>
            </a:pPr>
            <a:r>
              <a:rPr lang="fr-FR" sz="2400" dirty="0" smtClean="0"/>
              <a:t>			         Référents  Génération 2024</a:t>
            </a:r>
          </a:p>
          <a:p>
            <a:pPr>
              <a:buNone/>
            </a:pPr>
            <a:r>
              <a:rPr lang="fr-FR" sz="2400" dirty="0" smtClean="0"/>
              <a:t> (accompagnement - coordination – suivi – valorisation – organisation)</a:t>
            </a:r>
            <a:br>
              <a:rPr lang="fr-FR" sz="2400" dirty="0" smtClean="0"/>
            </a:br>
            <a:endParaRPr lang="fr-FR" dirty="0" smtClean="0"/>
          </a:p>
          <a:p>
            <a:pPr algn="ctr"/>
            <a:r>
              <a:rPr lang="fr-FR" dirty="0" smtClean="0">
                <a:solidFill>
                  <a:srgbClr val="92D050"/>
                </a:solidFill>
              </a:rPr>
              <a:t>National : comité Horizon 2024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2400" dirty="0" smtClean="0"/>
              <a:t>(délégué ministériel aux JO)</a:t>
            </a:r>
          </a:p>
          <a:p>
            <a:pPr algn="ctr">
              <a:buNone/>
            </a:pPr>
            <a:endParaRPr lang="fr-FR" sz="2400" dirty="0" smtClean="0"/>
          </a:p>
          <a:p>
            <a:pPr algn="ctr">
              <a:buNone/>
            </a:pPr>
            <a:r>
              <a:rPr lang="fr-FR" sz="2400" dirty="0" smtClean="0"/>
              <a:t>représentants de tous les partenaires (sportif, scolaire)</a:t>
            </a:r>
            <a:br>
              <a:rPr lang="fr-FR" sz="2400" dirty="0" smtClean="0"/>
            </a:br>
            <a:endParaRPr lang="fr-FR" sz="2400" dirty="0" smtClean="0"/>
          </a:p>
        </p:txBody>
      </p:sp>
      <p:sp>
        <p:nvSpPr>
          <p:cNvPr id="7" name="Flèche vers le bas 6"/>
          <p:cNvSpPr/>
          <p:nvPr/>
        </p:nvSpPr>
        <p:spPr>
          <a:xfrm>
            <a:off x="4427984" y="256490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4499992" y="522920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 Evaluation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b="1" u="sng" dirty="0" smtClean="0">
              <a:solidFill>
                <a:srgbClr val="00B0F0"/>
              </a:solidFill>
            </a:endParaRPr>
          </a:p>
          <a:p>
            <a:pPr>
              <a:buNone/>
            </a:pPr>
            <a:endParaRPr lang="fr-FR" dirty="0" smtClean="0"/>
          </a:p>
          <a:p>
            <a:pPr algn="r">
              <a:buNone/>
            </a:pPr>
            <a:r>
              <a:rPr lang="fr-FR" dirty="0" smtClean="0"/>
              <a:t> Evaluation du dispositif mis en place</a:t>
            </a:r>
          </a:p>
          <a:p>
            <a:pPr algn="r">
              <a:buNone/>
            </a:pPr>
            <a:r>
              <a:rPr lang="fr-FR" dirty="0" smtClean="0"/>
              <a:t> par les équipes éducatives</a:t>
            </a:r>
          </a:p>
          <a:p>
            <a:pPr algn="r">
              <a:buNone/>
            </a:pPr>
            <a:r>
              <a:rPr lang="fr-FR" dirty="0" smtClean="0"/>
              <a:t>		&gt;&gt;&gt; indicateurs quantitatifs et qualitatifs</a:t>
            </a:r>
          </a:p>
          <a:p>
            <a:pPr algn="r">
              <a:buNone/>
            </a:pPr>
            <a:r>
              <a:rPr lang="fr-FR" dirty="0" smtClean="0"/>
              <a:t>                                     </a:t>
            </a:r>
          </a:p>
          <a:p>
            <a:pPr algn="r">
              <a:buNone/>
            </a:pPr>
            <a:endParaRPr lang="fr-FR" dirty="0" smtClean="0"/>
          </a:p>
          <a:p>
            <a:pPr algn="r">
              <a:buNone/>
            </a:pPr>
            <a:r>
              <a:rPr lang="fr-FR" dirty="0" smtClean="0"/>
              <a:t> A partir des remontées</a:t>
            </a:r>
          </a:p>
          <a:p>
            <a:pPr algn="r">
              <a:buNone/>
            </a:pPr>
            <a:r>
              <a:rPr lang="fr-FR" dirty="0" smtClean="0"/>
              <a:t> académiques annuelles</a:t>
            </a:r>
          </a:p>
          <a:p>
            <a:pPr lvl="1" algn="r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899592" y="2492896"/>
            <a:ext cx="2160240" cy="86409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Niveau  local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827584" y="4221088"/>
            <a:ext cx="2376264" cy="86409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Niveau national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5157192"/>
            <a:ext cx="7772400" cy="827807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Broadway" pitchFamily="82" charset="0"/>
              </a:rPr>
              <a:t>Le </a:t>
            </a:r>
            <a:r>
              <a:rPr lang="fr-FR" sz="3600" dirty="0" err="1" smtClean="0">
                <a:latin typeface="Broadway" pitchFamily="82" charset="0"/>
              </a:rPr>
              <a:t>penthathlon</a:t>
            </a:r>
            <a:r>
              <a:rPr lang="fr-FR" sz="3600" dirty="0" smtClean="0">
                <a:latin typeface="Broadway" pitchFamily="82" charset="0"/>
              </a:rPr>
              <a:t> des arts</a:t>
            </a:r>
            <a:endParaRPr lang="fr-FR" sz="3600" dirty="0">
              <a:latin typeface="Broadway" pitchFamily="82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034455"/>
          </a:xfrm>
        </p:spPr>
        <p:txBody>
          <a:bodyPr>
            <a:normAutofit fontScale="92500" lnSpcReduction="10000"/>
          </a:bodyPr>
          <a:lstStyle/>
          <a:p>
            <a:endParaRPr lang="fr-FR" sz="4400" dirty="0" smtClean="0">
              <a:latin typeface="Harlow Solid Italic" pitchFamily="82" charset="0"/>
            </a:endParaRPr>
          </a:p>
          <a:p>
            <a:r>
              <a:rPr lang="fr-FR" sz="4400" dirty="0" smtClean="0">
                <a:latin typeface="Harlow Solid Italic" pitchFamily="82" charset="0"/>
              </a:rPr>
              <a:t>Un autre mode d’entrée dans la labellisation</a:t>
            </a:r>
            <a:endParaRPr lang="fr-FR" sz="4400" dirty="0">
              <a:latin typeface="Harlow Solid Italic" pitchFamily="82" charset="0"/>
            </a:endParaRPr>
          </a:p>
        </p:txBody>
      </p:sp>
      <p:pic>
        <p:nvPicPr>
          <p:cNvPr id="4" name="Picture 2" descr="C:\Users\Benoit\Pictures\Olympics-Art-Study-of-sport-jean-jaco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80" y="260648"/>
            <a:ext cx="4264852" cy="331236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292080" y="1196752"/>
            <a:ext cx="3600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Lucida Handwriting" pitchFamily="66" charset="0"/>
              </a:rPr>
              <a:t>« Un véritable athlète est à la fois sportif et artiste »                                                                                                 </a:t>
            </a:r>
            <a:r>
              <a:rPr lang="fr-FR" sz="2000" i="1" dirty="0" smtClean="0"/>
              <a:t>Pierre de Coubertin</a:t>
            </a:r>
            <a:endParaRPr lang="fr-F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1906</a:t>
            </a:r>
          </a:p>
          <a:p>
            <a:pPr algn="ctr">
              <a:buNone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Lucida Handwriting" pitchFamily="66" charset="0"/>
              </a:rPr>
              <a:t>Le Pentathlon des Muses</a:t>
            </a:r>
          </a:p>
          <a:p>
            <a:pPr>
              <a:buNone/>
            </a:pPr>
            <a:r>
              <a:rPr lang="fr-FR" u="sng" dirty="0" smtClean="0">
                <a:latin typeface="Lucida Handwriting" pitchFamily="66" charset="0"/>
              </a:rPr>
              <a:t>5 concours d’arts </a:t>
            </a:r>
          </a:p>
          <a:p>
            <a:pPr>
              <a:buNone/>
            </a:pPr>
            <a:r>
              <a:rPr lang="fr-FR" dirty="0" smtClean="0">
                <a:latin typeface="Lucida Handwriting" pitchFamily="66" charset="0"/>
              </a:rPr>
              <a:t>   </a:t>
            </a:r>
            <a:r>
              <a:rPr lang="fr-FR" sz="2400" dirty="0" smtClean="0">
                <a:latin typeface="Lucida Handwriting" pitchFamily="66" charset="0"/>
              </a:rPr>
              <a:t>Architecture - Sculpture - Musique - Peinture - Littérature </a:t>
            </a:r>
          </a:p>
          <a:p>
            <a:pPr algn="ctr">
              <a:buNone/>
            </a:pPr>
            <a:endParaRPr lang="fr-FR" dirty="0">
              <a:latin typeface="Lucida Handwriting" pitchFamily="66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4104456" cy="452596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0070C0"/>
                </a:solidFill>
                <a:latin typeface="Lucida Handwriting" pitchFamily="66" charset="0"/>
              </a:rPr>
              <a:t>2021- 2024</a:t>
            </a:r>
          </a:p>
          <a:p>
            <a:pPr algn="ctr">
              <a:buNone/>
            </a:pPr>
            <a:r>
              <a:rPr lang="fr-FR" dirty="0" smtClean="0">
                <a:solidFill>
                  <a:srgbClr val="0070C0"/>
                </a:solidFill>
                <a:latin typeface="Lucida Handwriting" pitchFamily="66" charset="0"/>
              </a:rPr>
              <a:t>L’Olympiade Culturelle</a:t>
            </a:r>
          </a:p>
          <a:p>
            <a:pPr algn="ctr">
              <a:buNone/>
            </a:pPr>
            <a:endParaRPr lang="fr-FR" dirty="0" smtClean="0">
              <a:latin typeface="Lucida Handwriting" pitchFamily="66" charset="0"/>
            </a:endParaRPr>
          </a:p>
          <a:p>
            <a:pPr algn="ctr">
              <a:buNone/>
            </a:pPr>
            <a:r>
              <a:rPr lang="fr-FR" dirty="0" smtClean="0">
                <a:latin typeface="Lucida Handwriting" pitchFamily="66" charset="0"/>
              </a:rPr>
              <a:t>Art</a:t>
            </a:r>
          </a:p>
          <a:p>
            <a:pPr algn="ctr">
              <a:buNone/>
            </a:pPr>
            <a:r>
              <a:rPr lang="fr-FR" dirty="0" smtClean="0">
                <a:latin typeface="Lucida Handwriting" pitchFamily="66" charset="0"/>
              </a:rPr>
              <a:t>    Mode</a:t>
            </a:r>
          </a:p>
          <a:p>
            <a:pPr algn="ctr">
              <a:buNone/>
            </a:pPr>
            <a:r>
              <a:rPr lang="fr-FR" dirty="0" smtClean="0">
                <a:latin typeface="Lucida Handwriting" pitchFamily="66" charset="0"/>
              </a:rPr>
              <a:t>       Gastronomie        </a:t>
            </a:r>
            <a:endParaRPr lang="fr-FR" dirty="0">
              <a:latin typeface="Lucida Handwriting" pitchFamily="66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 rot="20969738">
            <a:off x="57701" y="4982774"/>
            <a:ext cx="5647465" cy="1152128"/>
          </a:xfrm>
          <a:prstGeom prst="roundRect">
            <a:avLst/>
          </a:prstGeom>
          <a:solidFill>
            <a:srgbClr val="93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sz="2400" dirty="0" smtClean="0">
                <a:latin typeface="Lucida Handwriting" pitchFamily="66" charset="0"/>
              </a:rPr>
              <a:t>sur des thèmes en lien avec le sport ou les jeux olympiques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Objectif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251520" y="1916832"/>
            <a:ext cx="5688632" cy="4680520"/>
          </a:xfrm>
          <a:prstGeom prst="ellipse">
            <a:avLst/>
          </a:prstGeom>
          <a:solidFill>
            <a:srgbClr val="E9E9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i="1" dirty="0" smtClean="0">
                <a:solidFill>
                  <a:schemeClr val="bg2">
                    <a:lumMod val="10000"/>
                  </a:schemeClr>
                </a:solidFill>
              </a:rPr>
              <a:t>développer des projets où l’activité physique, le geste sportif et l’olympisme   sont les supports de l’éducation artistique	et culturelle	</a:t>
            </a:r>
            <a:endParaRPr lang="fr-FR" sz="28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Pensées 4"/>
          <p:cNvSpPr/>
          <p:nvPr/>
        </p:nvSpPr>
        <p:spPr>
          <a:xfrm rot="802861">
            <a:off x="5043487" y="1378306"/>
            <a:ext cx="3672408" cy="2016224"/>
          </a:xfrm>
          <a:prstGeom prst="cloudCallou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C000"/>
                </a:solidFill>
                <a:latin typeface="MV Boli" pitchFamily="2" charset="0"/>
                <a:cs typeface="MV Boli" pitchFamily="2" charset="0"/>
              </a:rPr>
              <a:t>	</a:t>
            </a: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en partenariat	avec des	artistes</a:t>
            </a:r>
            <a:endParaRPr lang="fr-F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Les enjeux du Pentathlon des Arts</a:t>
            </a:r>
            <a:endParaRPr lang="fr-FR" sz="4000" b="1" dirty="0"/>
          </a:p>
        </p:txBody>
      </p:sp>
      <p:sp>
        <p:nvSpPr>
          <p:cNvPr id="8" name="Organigramme : Préparation 7"/>
          <p:cNvSpPr/>
          <p:nvPr/>
        </p:nvSpPr>
        <p:spPr>
          <a:xfrm rot="181806">
            <a:off x="1215600" y="1505489"/>
            <a:ext cx="6264696" cy="122413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Développement de projets artistiques et culturels sur le sport et l’olympisme</a:t>
            </a:r>
            <a:endParaRPr lang="fr-FR" sz="2000" b="1" dirty="0"/>
          </a:p>
        </p:txBody>
      </p:sp>
      <p:sp>
        <p:nvSpPr>
          <p:cNvPr id="10" name="Organigramme : Préparation 9"/>
          <p:cNvSpPr/>
          <p:nvPr/>
        </p:nvSpPr>
        <p:spPr>
          <a:xfrm rot="20944260">
            <a:off x="251520" y="3356992"/>
            <a:ext cx="6048672" cy="1224136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</a:rPr>
              <a:t>Développer chez les élèves le plaisir de mener ensemble des activités sportives et culturelles 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11" name="Organigramme : Préparation 10"/>
          <p:cNvSpPr/>
          <p:nvPr/>
        </p:nvSpPr>
        <p:spPr>
          <a:xfrm>
            <a:off x="971600" y="5229200"/>
            <a:ext cx="6048672" cy="1152128"/>
          </a:xfrm>
          <a:prstGeom prst="flowChartPreparation">
            <a:avLst/>
          </a:prstGeom>
          <a:solidFill>
            <a:srgbClr val="F77C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  </a:t>
            </a:r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Inscrire ces projets dans le cadre du PEAC </a:t>
            </a:r>
            <a:endParaRPr lang="fr-FR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4" descr="C:\Users\Benoit\Pictures\JO 2024 - Alexone Diz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24944"/>
            <a:ext cx="2928326" cy="2196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Pentathlon des Arts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4400" dirty="0" smtClean="0"/>
              <a:t>Domaines artistiques dans lesquels s’inscrivent les projets</a:t>
            </a:r>
          </a:p>
          <a:p>
            <a:endParaRPr lang="fr-FR" dirty="0" smtClean="0"/>
          </a:p>
          <a:p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 </a:t>
            </a:r>
            <a:r>
              <a:rPr lang="fr-FR" sz="4400" dirty="0" smtClean="0">
                <a:solidFill>
                  <a:schemeClr val="accent1"/>
                </a:solidFill>
                <a:latin typeface="MV Boli" pitchFamily="2" charset="0"/>
                <a:cs typeface="MV Boli" pitchFamily="2" charset="0"/>
              </a:rPr>
              <a:t>créations numériques et audiovisuelles ; </a:t>
            </a:r>
          </a:p>
          <a:p>
            <a:pPr>
              <a:buNone/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  musique et arts du spectacle vivant : musique, danse, arts du cirque, théâtre ; </a:t>
            </a:r>
          </a:p>
          <a:p>
            <a:endParaRPr lang="fr-FR" sz="4400" dirty="0" smtClean="0">
              <a:solidFill>
                <a:schemeClr val="accent6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  </a:t>
            </a:r>
            <a:r>
              <a:rPr lang="fr-FR" sz="4400" dirty="0" smtClean="0">
                <a:solidFill>
                  <a:srgbClr val="00B050"/>
                </a:solidFill>
                <a:latin typeface="MV Boli" pitchFamily="2" charset="0"/>
                <a:cs typeface="MV Boli" pitchFamily="2" charset="0"/>
              </a:rPr>
              <a:t>arts plastiques : dessin, peinture, photographie, sculpture ; </a:t>
            </a:r>
          </a:p>
          <a:p>
            <a:pPr>
              <a:buNone/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  </a:t>
            </a:r>
            <a:r>
              <a:rPr lang="fr-FR" sz="4400" dirty="0" smtClean="0">
                <a:solidFill>
                  <a:srgbClr val="7030A0"/>
                </a:solidFill>
                <a:latin typeface="MV Boli" pitchFamily="2" charset="0"/>
                <a:cs typeface="MV Boli" pitchFamily="2" charset="0"/>
              </a:rPr>
              <a:t>écritures : poésie, nouvelles ;</a:t>
            </a:r>
          </a:p>
          <a:p>
            <a:pPr>
              <a:buNone/>
            </a:pPr>
            <a:endParaRPr lang="fr-FR" sz="4400" dirty="0" smtClean="0">
              <a:solidFill>
                <a:schemeClr val="accent6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  </a:t>
            </a:r>
            <a:r>
              <a:rPr lang="fr-FR" sz="4400" dirty="0" smtClean="0">
                <a:solidFill>
                  <a:schemeClr val="bg2">
                    <a:lumMod val="10000"/>
                  </a:schemeClr>
                </a:solidFill>
                <a:latin typeface="MV Boli" pitchFamily="2" charset="0"/>
                <a:cs typeface="MV Boli" pitchFamily="2" charset="0"/>
              </a:rPr>
              <a:t>design et architecture </a:t>
            </a: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			</a:t>
            </a:r>
          </a:p>
          <a:p>
            <a:pPr>
              <a:buNone/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MV Boli" pitchFamily="2" charset="0"/>
                <a:cs typeface="MV Boli" pitchFamily="2" charset="0"/>
              </a:rPr>
              <a:t>	</a:t>
            </a:r>
            <a:endParaRPr lang="fr-FR" sz="4400" dirty="0">
              <a:solidFill>
                <a:schemeClr val="accent6">
                  <a:lumMod val="75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/>
              <a:t>Ecoles de Côte d’Or candidates pour la labellisation en 2020</a:t>
            </a:r>
            <a:endParaRPr lang="fr-FR" sz="4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95536" y="1340768"/>
          <a:ext cx="7920880" cy="5432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77615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Circonscriptions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Ecoles</a:t>
                      </a:r>
                      <a:endParaRPr lang="fr-FR" sz="2000" dirty="0"/>
                    </a:p>
                  </a:txBody>
                  <a:tcPr/>
                </a:tc>
              </a:tr>
              <a:tr h="904997"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DIJON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>OUEST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EE.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>Eiffel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DIJON</a:t>
                      </a:r>
                      <a:b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EE. </a:t>
                      </a:r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VELARS SUR OUCHE</a:t>
                      </a:r>
                      <a:endParaRPr lang="fr-FR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100" marR="38100" marT="38100" marB="38100"/>
                </a:tc>
              </a:tr>
              <a:tr h="494635"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>DIJON EST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EE. SENNECEY-LES-DIJON</a:t>
                      </a:r>
                      <a:endParaRPr lang="fr-FR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/>
                      <a:r>
                        <a:rPr lang="fr-FR" sz="1800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EE. BRESSEY / TILLE</a:t>
                      </a:r>
                    </a:p>
                    <a:p>
                      <a:pPr algn="ctr" rtl="0"/>
                      <a:endParaRPr lang="fr-FR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100" marR="38100" marT="38100" marB="38100"/>
                </a:tc>
              </a:tr>
              <a:tr h="400275"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>DIJON SUD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>Jules Ferry – GENLIS</a:t>
                      </a:r>
                    </a:p>
                  </a:txBody>
                  <a:tcPr marL="38100" marR="38100" marT="38100" marB="38100"/>
                </a:tc>
              </a:tr>
              <a:tr h="603394">
                <a:tc>
                  <a:txBody>
                    <a:bodyPr/>
                    <a:lstStyle/>
                    <a:p>
                      <a:pPr algn="ctr" rtl="0"/>
                      <a:endParaRPr lang="fr-FR" sz="18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DIJON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>NORD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EE. MIREBEAU</a:t>
                      </a:r>
                      <a:endParaRPr lang="fr-FR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EE. DAIX</a:t>
                      </a:r>
                      <a:b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EE. DAROIS</a:t>
                      </a:r>
                      <a:endParaRPr lang="fr-FR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100" marR="38100" marT="38100" marB="38100"/>
                </a:tc>
              </a:tr>
              <a:tr h="776158">
                <a:tc>
                  <a:txBody>
                    <a:bodyPr/>
                    <a:lstStyle/>
                    <a:p>
                      <a:pPr algn="ctr" rtl="0"/>
                      <a:endParaRPr lang="fr-FR" sz="18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SEMUR 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>EN AUXOIS</a:t>
                      </a: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/>
                      <a:endParaRPr lang="fr-FR" sz="1800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EE</a:t>
                      </a:r>
                      <a:r>
                        <a:rPr lang="fr-FR" sz="1800" dirty="0">
                          <a:solidFill>
                            <a:srgbClr val="000000"/>
                          </a:solidFill>
                          <a:latin typeface="Calibri"/>
                        </a:rPr>
                        <a:t>. Pierre Meunier – ARNAY LE DUC</a:t>
                      </a:r>
                    </a:p>
                  </a:txBody>
                  <a:tcPr marL="38100" marR="38100" marT="38100" marB="38100"/>
                </a:tc>
              </a:tr>
              <a:tr h="776158"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ASH</a:t>
                      </a:r>
                      <a:endParaRPr lang="fr-FR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EREA BEAUNE</a:t>
                      </a:r>
                      <a:endParaRPr lang="fr-FR" sz="18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0"/>
            <a:ext cx="88773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7544" y="528834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Paris 2024</a:t>
            </a:r>
            <a:r>
              <a:rPr lang="fr-FR" sz="2400" dirty="0" smtClean="0"/>
              <a:t> accueille les </a:t>
            </a:r>
            <a:r>
              <a:rPr lang="fr-FR" sz="2400" i="1" dirty="0" smtClean="0"/>
              <a:t>Jeux Olympiques</a:t>
            </a:r>
            <a:r>
              <a:rPr lang="fr-FR" sz="2400" dirty="0" smtClean="0"/>
              <a:t> &amp; Paralympiques d'été qui réuniront  15000 athlètes et 13 millions de spectateurs au cœur de la capitale française.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Les ressources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&gt; Ressources Bourgogne Franche-Comté </a:t>
            </a:r>
          </a:p>
          <a:p>
            <a:pPr>
              <a:buNone/>
            </a:pPr>
            <a:r>
              <a:rPr lang="fr-FR" dirty="0" smtClean="0">
                <a:hlinkClick r:id="rId2" action="ppaction://hlinkfile"/>
              </a:rPr>
              <a:t>file:///C:/Users/Benoit/AppData/Local/Temp/GUIDE%20AC%20DIJON%20GENERATION%202024-3.pdf</a:t>
            </a: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&gt; Mais aussi, un espace numérique dédié au dispositif </a:t>
            </a:r>
          </a:p>
          <a:p>
            <a:pPr>
              <a:buNone/>
            </a:pP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fr-FR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 action="ppaction://hlinkpres?slideindex=1&amp;slidetitle="/>
              </a:rPr>
              <a:t>eduscol.education.fr/pid37999/generation-2024.html</a:t>
            </a:r>
            <a:endParaRPr lang="fr-FR" sz="28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https://eduscol.education.fr/cid132765/ressources-generation-2024.html</a:t>
            </a:r>
            <a:endParaRPr lang="fr-FR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sp>
        <p:nvSpPr>
          <p:cNvPr id="4" name="Rectangle à coins arrondis 3"/>
          <p:cNvSpPr/>
          <p:nvPr/>
        </p:nvSpPr>
        <p:spPr>
          <a:xfrm rot="21239177">
            <a:off x="1298953" y="2099622"/>
            <a:ext cx="2160240" cy="864096"/>
          </a:xfrm>
          <a:prstGeom prst="wedgeRoundRectCallout">
            <a:avLst/>
          </a:prstGeom>
          <a:solidFill>
            <a:srgbClr val="F99B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2"/>
                </a:solidFill>
              </a:rPr>
              <a:t>Déployer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 rot="901897">
            <a:off x="5295167" y="2182179"/>
            <a:ext cx="2160240" cy="864096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7030A0"/>
                </a:solidFill>
              </a:rPr>
              <a:t>enrichir</a:t>
            </a:r>
            <a:endParaRPr lang="fr-FR" sz="2800" b="1" dirty="0">
              <a:solidFill>
                <a:srgbClr val="7030A0"/>
              </a:solidFill>
            </a:endParaRPr>
          </a:p>
        </p:txBody>
      </p:sp>
      <p:sp>
        <p:nvSpPr>
          <p:cNvPr id="6" name="Étiquette 5"/>
          <p:cNvSpPr/>
          <p:nvPr/>
        </p:nvSpPr>
        <p:spPr>
          <a:xfrm>
            <a:off x="3347864" y="1268760"/>
            <a:ext cx="2088232" cy="792088"/>
          </a:xfrm>
          <a:prstGeom prst="plaqu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pour</a:t>
            </a:r>
            <a:endParaRPr lang="fr-FR" sz="32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Benoit\Pictures\JO 2024 venez partag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9144000" cy="3384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Génération 2024</a:t>
            </a:r>
            <a:br>
              <a:rPr lang="fr-FR" b="1" dirty="0" smtClean="0"/>
            </a:br>
            <a:r>
              <a:rPr lang="fr-FR" sz="3600" b="1" dirty="0" smtClean="0"/>
              <a:t>dispositif interministériel</a:t>
            </a:r>
            <a:r>
              <a:rPr lang="fr-FR" sz="4000" b="1" dirty="0" smtClean="0"/>
              <a:t/>
            </a:r>
            <a:br>
              <a:rPr lang="fr-FR" sz="4000" b="1" dirty="0" smtClean="0"/>
            </a:b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>
                <a:solidFill>
                  <a:schemeClr val="accent1"/>
                </a:solidFill>
              </a:rPr>
              <a:t>Mission : </a:t>
            </a:r>
          </a:p>
          <a:p>
            <a:pPr>
              <a:buNone/>
            </a:pPr>
            <a:r>
              <a:rPr lang="fr-FR" b="1" dirty="0">
                <a:solidFill>
                  <a:schemeClr val="accent1"/>
                </a:solidFill>
              </a:rPr>
              <a:t> </a:t>
            </a:r>
            <a:r>
              <a:rPr lang="fr-FR" b="1" dirty="0" smtClean="0">
                <a:solidFill>
                  <a:schemeClr val="accent1"/>
                </a:solidFill>
              </a:rPr>
              <a:t>   Développer les passerelles entre le  monde scolaire et le mouvement sportif pour encourager la pratique physique et sportive des jeunes</a:t>
            </a: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5" name="Picture 2" descr="C:\Users\Benoit\Pictures\inde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436096" cy="249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 OLYMPISME</a:t>
            </a:r>
            <a:endParaRPr lang="fr-FR" dirty="0"/>
          </a:p>
        </p:txBody>
      </p:sp>
      <p:pic>
        <p:nvPicPr>
          <p:cNvPr id="1027" name="Picture 3" descr="C:\Users\Benoit\Pictures\image-de-presentation-d-une-video-les-anneaux-olympiques-N-10401-14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99792" y="1556792"/>
            <a:ext cx="6042533" cy="340194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771800" y="177281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Kristen ITC" pitchFamily="66" charset="0"/>
              </a:rPr>
              <a:t>AMITIE</a:t>
            </a:r>
            <a:endParaRPr lang="fr-FR" sz="28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372200" y="177281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Kristen ITC" pitchFamily="66" charset="0"/>
              </a:rPr>
              <a:t>RESPECT</a:t>
            </a:r>
            <a:endParaRPr lang="fr-FR" sz="28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99992" y="436510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Kristen ITC" pitchFamily="66" charset="0"/>
              </a:rPr>
              <a:t>EXCELLENCE</a:t>
            </a:r>
            <a:endParaRPr lang="fr-FR" sz="2800" dirty="0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2051" name="Picture 3" descr="C:\Users\Benoit\Pictures\Citius altius fort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69290"/>
            <a:ext cx="4262758" cy="2361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Etats des lieux en BFC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Depuis 2018, </a:t>
            </a:r>
          </a:p>
        </p:txBody>
      </p:sp>
      <p:sp>
        <p:nvSpPr>
          <p:cNvPr id="4" name="Étoile à 6 branches 3"/>
          <p:cNvSpPr/>
          <p:nvPr/>
        </p:nvSpPr>
        <p:spPr>
          <a:xfrm rot="384624">
            <a:off x="1118968" y="1959829"/>
            <a:ext cx="7030152" cy="4323415"/>
          </a:xfrm>
          <a:prstGeom prst="star6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97 établissements </a:t>
            </a:r>
          </a:p>
          <a:p>
            <a:pPr algn="ctr"/>
            <a:r>
              <a:rPr lang="fr-FR" sz="3200" dirty="0" smtClean="0"/>
              <a:t>1</a:t>
            </a:r>
            <a:r>
              <a:rPr lang="fr-FR" sz="3200" baseline="30000" dirty="0" smtClean="0"/>
              <a:t>er</a:t>
            </a:r>
            <a:r>
              <a:rPr lang="fr-FR" sz="3200" dirty="0" smtClean="0"/>
              <a:t> et 2</a:t>
            </a:r>
            <a:r>
              <a:rPr lang="fr-FR" sz="3200" baseline="30000" dirty="0" smtClean="0"/>
              <a:t>nd</a:t>
            </a:r>
            <a:r>
              <a:rPr lang="fr-FR" sz="3200" dirty="0" smtClean="0"/>
              <a:t> degré</a:t>
            </a:r>
          </a:p>
          <a:p>
            <a:pPr algn="ctr"/>
            <a:r>
              <a:rPr lang="fr-FR" sz="3200" dirty="0" smtClean="0"/>
              <a:t>labellisés</a:t>
            </a:r>
          </a:p>
          <a:p>
            <a:pPr algn="ctr"/>
            <a:r>
              <a:rPr lang="fr-FR" sz="3200" dirty="0" smtClean="0"/>
              <a:t>Génération 2024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Illustration</a:t>
            </a:r>
            <a:endParaRPr lang="fr-FR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755576" y="2132857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3200" dirty="0" smtClean="0">
                <a:solidFill>
                  <a:srgbClr val="FF0000"/>
                </a:solidFill>
              </a:rPr>
              <a:t>1 école labellisée en Côte d’or à ce jour </a:t>
            </a:r>
            <a:endParaRPr lang="fr-FR" sz="3200" dirty="0" smtClean="0"/>
          </a:p>
          <a:p>
            <a:pPr algn="ctr"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l’école  la Cité Verte à Seurre (Val de Saône)</a:t>
            </a:r>
          </a:p>
          <a:p>
            <a:pPr algn="ctr">
              <a:buNone/>
            </a:pPr>
            <a:endParaRPr lang="fr-FR" sz="3200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fr-FR" sz="3200" dirty="0" smtClean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544522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http://edumedia.ac-dijon.fr/video.php?id=x720bc6</a:t>
            </a:r>
            <a:endParaRPr lang="fr-F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9" name="Picture 3" descr="C:\Users\Benoit\Pictures\seurr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3" y="3429000"/>
            <a:ext cx="5256582" cy="175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31640" y="119675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OBJECTIFS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547664" y="4437112"/>
            <a:ext cx="3528392" cy="2016224"/>
          </a:xfrm>
          <a:prstGeom prst="ellipse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rgbClr val="92D050"/>
                </a:solidFill>
              </a:rPr>
              <a:t>Adapter les parcours des </a:t>
            </a:r>
            <a:r>
              <a:rPr lang="fr-FR" sz="2000" b="1" dirty="0" smtClean="0">
                <a:solidFill>
                  <a:srgbClr val="92D050"/>
                </a:solidFill>
              </a:rPr>
              <a:t>SPORTIFS DE HAUT NIVEAU </a:t>
            </a:r>
            <a:r>
              <a:rPr lang="fr-FR" sz="2000" dirty="0" smtClean="0">
                <a:solidFill>
                  <a:srgbClr val="92D050"/>
                </a:solidFill>
              </a:rPr>
              <a:t>(accueil – accompagnement)</a:t>
            </a:r>
            <a:endParaRPr lang="fr-FR" sz="2000" dirty="0">
              <a:solidFill>
                <a:srgbClr val="92D05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940152" y="4797152"/>
            <a:ext cx="2880320" cy="172819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Ouvrir les  ÉQUIPEMENTS SPORTIFS des établissements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Organigramme : Bande perforée 8"/>
          <p:cNvSpPr/>
          <p:nvPr/>
        </p:nvSpPr>
        <p:spPr>
          <a:xfrm rot="21237503">
            <a:off x="393001" y="1379264"/>
            <a:ext cx="3620100" cy="2879480"/>
          </a:xfrm>
          <a:prstGeom prst="flowChartPunchedTap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Développer des </a:t>
            </a:r>
            <a:r>
              <a:rPr lang="fr-FR" sz="2400" b="1" dirty="0" smtClean="0"/>
              <a:t>PROJETS STRUCTURANTS</a:t>
            </a:r>
          </a:p>
          <a:p>
            <a:pPr algn="ctr"/>
            <a:r>
              <a:rPr lang="fr-FR" sz="2400" dirty="0" smtClean="0"/>
              <a:t>avec les clubs sportifs du territoire</a:t>
            </a:r>
            <a:endParaRPr lang="fr-FR" sz="2400" dirty="0"/>
          </a:p>
        </p:txBody>
      </p:sp>
      <p:sp>
        <p:nvSpPr>
          <p:cNvPr id="13" name="Organigramme : Bande perforée 12"/>
          <p:cNvSpPr/>
          <p:nvPr/>
        </p:nvSpPr>
        <p:spPr>
          <a:xfrm rot="248469">
            <a:off x="4671201" y="1261232"/>
            <a:ext cx="3619378" cy="2878273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accent6"/>
                </a:solidFill>
              </a:rPr>
              <a:t>Participer aux </a:t>
            </a:r>
          </a:p>
          <a:p>
            <a:pPr algn="ctr"/>
            <a:r>
              <a:rPr lang="fr-FR" sz="2400" b="1" dirty="0" smtClean="0">
                <a:solidFill>
                  <a:schemeClr val="accent6"/>
                </a:solidFill>
              </a:rPr>
              <a:t>3</a:t>
            </a:r>
            <a:r>
              <a:rPr lang="fr-FR" sz="2400" dirty="0" smtClean="0">
                <a:solidFill>
                  <a:schemeClr val="accent6"/>
                </a:solidFill>
              </a:rPr>
              <a:t> </a:t>
            </a:r>
            <a:r>
              <a:rPr lang="fr-FR" sz="2400" b="1" dirty="0" smtClean="0">
                <a:solidFill>
                  <a:schemeClr val="accent6"/>
                </a:solidFill>
              </a:rPr>
              <a:t>ÉVENEMENTS </a:t>
            </a:r>
            <a:r>
              <a:rPr lang="fr-FR" sz="2400" dirty="0" smtClean="0">
                <a:solidFill>
                  <a:schemeClr val="accent6"/>
                </a:solidFill>
              </a:rPr>
              <a:t>promotionnels olympiques et paralympiques</a:t>
            </a:r>
            <a:endParaRPr lang="fr-FR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Evénements du label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259632" y="1412776"/>
            <a:ext cx="7416824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chemeClr val="accent1"/>
                </a:solidFill>
              </a:rPr>
              <a:t>Journée nationale du sport scolaire (Septembre)</a:t>
            </a:r>
            <a:br>
              <a:rPr lang="fr-FR" sz="2800" dirty="0" smtClean="0">
                <a:solidFill>
                  <a:schemeClr val="accent1"/>
                </a:solidFill>
              </a:rPr>
            </a:br>
            <a:r>
              <a:rPr lang="fr-FR" sz="2800" dirty="0" smtClean="0">
                <a:solidFill>
                  <a:schemeClr val="accent1"/>
                </a:solidFill>
              </a:rPr>
              <a:t>  </a:t>
            </a:r>
            <a:r>
              <a:rPr lang="fr-FR" sz="2800" i="1" dirty="0" smtClean="0">
                <a:solidFill>
                  <a:schemeClr val="accent1"/>
                </a:solidFill>
              </a:rPr>
              <a:t>&gt; </a:t>
            </a:r>
            <a:r>
              <a:rPr lang="fr-FR" sz="2400" i="1" dirty="0" smtClean="0">
                <a:solidFill>
                  <a:schemeClr val="accent1"/>
                </a:solidFill>
              </a:rPr>
              <a:t>manifestations sportives et ludiques sur 1 thématique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2996952"/>
            <a:ext cx="7416824" cy="129614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00B050"/>
                </a:solidFill>
              </a:rPr>
              <a:t>La semaine olympique et paralympique (Février)</a:t>
            </a:r>
          </a:p>
          <a:p>
            <a:pPr algn="ctr"/>
            <a:r>
              <a:rPr lang="fr-FR" sz="2800" i="1" dirty="0" smtClean="0">
                <a:solidFill>
                  <a:srgbClr val="00B050"/>
                </a:solidFill>
              </a:rPr>
              <a:t>&gt; </a:t>
            </a:r>
            <a:r>
              <a:rPr lang="fr-FR" sz="2400" i="1" dirty="0" smtClean="0">
                <a:solidFill>
                  <a:srgbClr val="00B050"/>
                </a:solidFill>
              </a:rPr>
              <a:t>Associer pratiques physiques et EMC  (fair-play, égalité….)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5157192"/>
            <a:ext cx="7416824" cy="11521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La journée olympique (Juin)</a:t>
            </a:r>
            <a:r>
              <a:rPr lang="fr-FR" sz="2400" dirty="0" smtClean="0">
                <a:solidFill>
                  <a:srgbClr val="FF0000"/>
                </a:solidFill>
              </a:rPr>
              <a:t/>
            </a:r>
            <a:br>
              <a:rPr lang="fr-FR" sz="2400" dirty="0" smtClean="0">
                <a:solidFill>
                  <a:srgbClr val="FF0000"/>
                </a:solidFill>
              </a:rPr>
            </a:br>
            <a:r>
              <a:rPr lang="fr-FR" sz="2400" dirty="0" smtClean="0">
                <a:solidFill>
                  <a:srgbClr val="FF0000"/>
                </a:solidFill>
              </a:rPr>
              <a:t>  &gt; promouvoir les valeurs olympiques </a:t>
            </a:r>
            <a:endParaRPr lang="fr-FR" sz="2400" i="1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Benoit\Pictures\Jeux-Paralympiqu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933056"/>
            <a:ext cx="3552397" cy="1332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Principes directeurs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	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	</a:t>
            </a:r>
          </a:p>
          <a:p>
            <a:pPr>
              <a:buNone/>
            </a:pPr>
            <a:r>
              <a:rPr lang="fr-FR" dirty="0" smtClean="0"/>
              <a:t>    </a:t>
            </a:r>
            <a:endParaRPr lang="fr-FR" sz="2600" dirty="0" smtClean="0"/>
          </a:p>
          <a:p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755576" y="1484784"/>
            <a:ext cx="1872208" cy="2016224"/>
          </a:xfrm>
          <a:prstGeom prst="wedgeRoundRectCallou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bg2">
                    <a:lumMod val="25000"/>
                  </a:schemeClr>
                </a:solidFill>
              </a:rPr>
              <a:t>Volontariat des écoles</a:t>
            </a:r>
            <a:endParaRPr lang="fr-FR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03848" y="1628800"/>
            <a:ext cx="2520280" cy="1584176"/>
          </a:xfrm>
          <a:prstGeom prst="wedgeRoundRectCallou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Autonomie des établissements</a:t>
            </a:r>
          </a:p>
          <a:p>
            <a:pPr algn="ctr"/>
            <a:r>
              <a:rPr lang="fr-FR" sz="2400" b="1" dirty="0" smtClean="0"/>
              <a:t>/ spécificités locales</a:t>
            </a:r>
            <a:endParaRPr lang="fr-FR" sz="2400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156176" y="1628800"/>
            <a:ext cx="2592288" cy="2304256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Continuité éducative / temps du jeune &gt;&gt; partenaria</a:t>
            </a:r>
            <a:r>
              <a:rPr lang="fr-FR" sz="2400" dirty="0" smtClean="0"/>
              <a:t>ts</a:t>
            </a:r>
            <a:endParaRPr lang="fr-FR" sz="24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763688" y="4077072"/>
            <a:ext cx="2304256" cy="2016224"/>
          </a:xfrm>
          <a:prstGeom prst="wedgeRoundRect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USEP </a:t>
            </a:r>
          </a:p>
          <a:p>
            <a:pPr algn="ctr"/>
            <a:r>
              <a:rPr lang="fr-FR" sz="2400" b="1" dirty="0" smtClean="0"/>
              <a:t>=</a:t>
            </a:r>
          </a:p>
          <a:p>
            <a:pPr algn="ctr"/>
            <a:r>
              <a:rPr lang="fr-FR" sz="2400" b="1" dirty="0" smtClean="0"/>
              <a:t> point d’appui</a:t>
            </a:r>
            <a:endParaRPr lang="fr-FR" sz="2400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788024" y="4581128"/>
            <a:ext cx="3816424" cy="1368152"/>
          </a:xfrm>
          <a:prstGeom prst="wedgeRound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Génération 2024 dans les parcours</a:t>
            </a:r>
          </a:p>
          <a:p>
            <a:pPr algn="ctr"/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 PEAC – PES - PC</a:t>
            </a:r>
            <a:endParaRPr lang="fr-FR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4" descr="C:\Users\Benoit\Pictures\logo us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1136834" cy="115212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915</TotalTime>
  <Words>551</Words>
  <Application>Microsoft Office PowerPoint</Application>
  <PresentationFormat>Affichage à l'écran (4:3)</PresentationFormat>
  <Paragraphs>172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Accompagnement PEDAGOGIQUE                                          PROJET GENERATION 2024                                                 Sylvie bEnoit – CPD EPS 21 –   Septembre 2019</vt:lpstr>
      <vt:lpstr>Diapositive 2</vt:lpstr>
      <vt:lpstr> Génération 2024 dispositif interministériel </vt:lpstr>
      <vt:lpstr>L’ OLYMPISME</vt:lpstr>
      <vt:lpstr>Etats des lieux en BFC</vt:lpstr>
      <vt:lpstr>Illustration</vt:lpstr>
      <vt:lpstr>4 OBJECTIFS</vt:lpstr>
      <vt:lpstr> Evénements du label </vt:lpstr>
      <vt:lpstr> Principes directeurs </vt:lpstr>
      <vt:lpstr> Obtenir le label </vt:lpstr>
      <vt:lpstr>Cahier des charges</vt:lpstr>
      <vt:lpstr>Pilotage </vt:lpstr>
      <vt:lpstr>  Evaluation  </vt:lpstr>
      <vt:lpstr>Le penthathlon des arts</vt:lpstr>
      <vt:lpstr>Histoire</vt:lpstr>
      <vt:lpstr>Objectif</vt:lpstr>
      <vt:lpstr>Les enjeux du Pentathlon des Arts</vt:lpstr>
      <vt:lpstr>Pentathlon des Arts</vt:lpstr>
      <vt:lpstr>Ecoles de Côte d’Or candidates pour la labellisation en 2020</vt:lpstr>
      <vt:lpstr>Les ressources</vt:lpstr>
      <vt:lpstr>Diapositive 21</vt:lpstr>
    </vt:vector>
  </TitlesOfParts>
  <Company>Académie de Dijon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Rectorat de Dijon</dc:creator>
  <cp:lastModifiedBy>Rectorat de Dijon</cp:lastModifiedBy>
  <cp:revision>176</cp:revision>
  <dcterms:created xsi:type="dcterms:W3CDTF">2019-09-18T10:23:08Z</dcterms:created>
  <dcterms:modified xsi:type="dcterms:W3CDTF">2020-01-22T19:45:05Z</dcterms:modified>
</cp:coreProperties>
</file>