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71" r:id="rId4"/>
    <p:sldId id="272" r:id="rId5"/>
    <p:sldId id="273" r:id="rId6"/>
    <p:sldId id="257" r:id="rId7"/>
    <p:sldId id="274" r:id="rId8"/>
    <p:sldId id="265" r:id="rId9"/>
    <p:sldId id="267" r:id="rId10"/>
    <p:sldId id="262" r:id="rId11"/>
    <p:sldId id="261" r:id="rId12"/>
    <p:sldId id="269" r:id="rId13"/>
    <p:sldId id="266" r:id="rId14"/>
    <p:sldId id="27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47EB0"/>
    <a:srgbClr val="D9ABCC"/>
    <a:srgbClr val="46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9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7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83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1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9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8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5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1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5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4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32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archiclasse.education.fr/La-cour-d-ecole-de-demain" TargetMode="External"/><Relationship Id="rId7" Type="http://schemas.openxmlformats.org/officeDocument/2006/relationships/hyperlink" Target="http://eps21.ac-dijon.fr/spip.php?article10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demarches-simplifiees.fr/commencer/ami30minapq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duscol.education.fr/2569/30-minutes-d-activite-physique-quotidienn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eneration.paris2024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be-toulouse.beta.education.fr/videos/watch/bbd7f58f-b421-4ac6-9980-fbec1c85321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w82zVKIzjgY&amp;t=2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thedailymile.fr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thedailymile.fr/carte-de-participatio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3vfjFF1QSfM" TargetMode="External"/><Relationship Id="rId5" Type="http://schemas.openxmlformats.org/officeDocument/2006/relationships/hyperlink" Target="https://schoolsonthemove.fi/about-us/" TargetMode="External"/><Relationship Id="rId4" Type="http://schemas.openxmlformats.org/officeDocument/2006/relationships/hyperlink" Target="https://schoolsonthemove.fi/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30’ Activité physique quotidienne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Appel à manifestation d’intérêt</a:t>
            </a:r>
          </a:p>
          <a:p>
            <a:r>
              <a:rPr lang="fr-FR" sz="3200" dirty="0" smtClean="0">
                <a:solidFill>
                  <a:srgbClr val="FFC000"/>
                </a:solidFill>
              </a:rPr>
              <a:t>Circulaire du 12/01/2022</a:t>
            </a:r>
            <a:endParaRPr lang="fr-FR" sz="3200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944" y="5863028"/>
            <a:ext cx="1868273" cy="8795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275" y="2022753"/>
            <a:ext cx="3075725" cy="22444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5527" y="6456218"/>
            <a:ext cx="390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Sylvie Benoit – CPD EPS 21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QUAND ?</a:t>
            </a:r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4705432" y="2175164"/>
            <a:ext cx="5408386" cy="42916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 </a:t>
            </a:r>
            <a:r>
              <a:rPr lang="fr-FR" sz="2800" u="sng" dirty="0" smtClean="0">
                <a:solidFill>
                  <a:srgbClr val="002060"/>
                </a:solidFill>
              </a:rPr>
              <a:t>5 modalités</a:t>
            </a:r>
          </a:p>
          <a:p>
            <a:pPr algn="ctr"/>
            <a:endParaRPr lang="fr-FR" dirty="0"/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A l’arrivée à l’école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Après la classe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Pendant la récréation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Pendant la pause méridienne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Pendant la classe (pause active)</a:t>
            </a:r>
          </a:p>
          <a:p>
            <a:pPr marL="285750" indent="-285750">
              <a:buFontTx/>
              <a:buChar char="-"/>
            </a:pP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1740559" y="3793767"/>
            <a:ext cx="3096344" cy="792088"/>
          </a:xfrm>
          <a:prstGeom prst="homePlate">
            <a:avLst/>
          </a:prstGeom>
          <a:solidFill>
            <a:srgbClr val="4EB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i="1" dirty="0" smtClean="0">
                <a:solidFill>
                  <a:srgbClr val="002060"/>
                </a:solidFill>
              </a:rPr>
              <a:t>Jour sans EPS</a:t>
            </a:r>
          </a:p>
        </p:txBody>
      </p:sp>
    </p:spTree>
    <p:extLst>
      <p:ext uri="{BB962C8B-B14F-4D97-AF65-F5344CB8AC3E}">
        <p14:creationId xmlns:p14="http://schemas.microsoft.com/office/powerpoint/2010/main" val="31855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36" y="753228"/>
            <a:ext cx="3837964" cy="5914980"/>
          </a:xfrm>
          <a:prstGeom prst="rect">
            <a:avLst/>
          </a:prstGeom>
        </p:spPr>
      </p:pic>
      <p:sp>
        <p:nvSpPr>
          <p:cNvPr id="9" name="Pentagone 8"/>
          <p:cNvSpPr/>
          <p:nvPr/>
        </p:nvSpPr>
        <p:spPr>
          <a:xfrm>
            <a:off x="902065" y="3603169"/>
            <a:ext cx="3773485" cy="1296035"/>
          </a:xfrm>
          <a:prstGeom prst="homePlate">
            <a:avLst/>
          </a:prstGeom>
          <a:solidFill>
            <a:srgbClr val="4EB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i="1" dirty="0">
                <a:solidFill>
                  <a:srgbClr val="002060"/>
                </a:solidFill>
              </a:rPr>
              <a:t>Cour </a:t>
            </a:r>
            <a:r>
              <a:rPr lang="fr-FR" sz="2800" i="1" dirty="0" smtClean="0">
                <a:solidFill>
                  <a:srgbClr val="002060"/>
                </a:solidFill>
              </a:rPr>
              <a:t>–</a:t>
            </a:r>
          </a:p>
          <a:p>
            <a:pPr algn="ctr"/>
            <a:r>
              <a:rPr lang="fr-FR" sz="2800" i="1" dirty="0" smtClean="0">
                <a:solidFill>
                  <a:srgbClr val="002060"/>
                </a:solidFill>
              </a:rPr>
              <a:t> </a:t>
            </a:r>
            <a:r>
              <a:rPr lang="fr-FR" sz="2800" i="1" dirty="0">
                <a:solidFill>
                  <a:srgbClr val="002060"/>
                </a:solidFill>
              </a:rPr>
              <a:t>L</a:t>
            </a:r>
            <a:r>
              <a:rPr lang="fr-FR" sz="2800" i="1" dirty="0" smtClean="0">
                <a:solidFill>
                  <a:srgbClr val="002060"/>
                </a:solidFill>
              </a:rPr>
              <a:t>ocaux </a:t>
            </a:r>
            <a:r>
              <a:rPr lang="fr-FR" sz="2800" i="1" dirty="0">
                <a:solidFill>
                  <a:srgbClr val="002060"/>
                </a:solidFill>
              </a:rPr>
              <a:t>scolaires </a:t>
            </a:r>
            <a:r>
              <a:rPr lang="fr-FR" sz="2800" i="1" dirty="0" smtClean="0">
                <a:solidFill>
                  <a:srgbClr val="002060"/>
                </a:solidFill>
              </a:rPr>
              <a:t>–</a:t>
            </a:r>
          </a:p>
          <a:p>
            <a:pPr algn="ctr"/>
            <a:r>
              <a:rPr lang="fr-FR" sz="2800" i="1" dirty="0" smtClean="0">
                <a:solidFill>
                  <a:srgbClr val="002060"/>
                </a:solidFill>
              </a:rPr>
              <a:t> </a:t>
            </a:r>
            <a:r>
              <a:rPr lang="fr-FR" sz="2800" i="1" dirty="0">
                <a:solidFill>
                  <a:srgbClr val="002060"/>
                </a:solidFill>
              </a:rPr>
              <a:t>A</a:t>
            </a:r>
            <a:r>
              <a:rPr lang="fr-FR" sz="2800" i="1" dirty="0" smtClean="0">
                <a:solidFill>
                  <a:srgbClr val="002060"/>
                </a:solidFill>
              </a:rPr>
              <a:t>bords </a:t>
            </a:r>
            <a:r>
              <a:rPr lang="fr-FR" sz="2800" i="1" dirty="0">
                <a:solidFill>
                  <a:srgbClr val="002060"/>
                </a:solidFill>
              </a:rPr>
              <a:t>de l’école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50" y="2526400"/>
            <a:ext cx="3264800" cy="28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 AU DISPOSITIF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0164" y="2155832"/>
            <a:ext cx="3588327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C00000"/>
                </a:solidFill>
              </a:rPr>
              <a:t>Ressources humaines</a:t>
            </a:r>
          </a:p>
          <a:p>
            <a:endParaRPr lang="fr-FR" dirty="0" smtClean="0"/>
          </a:p>
          <a:p>
            <a:r>
              <a:rPr lang="fr-FR" i="1" dirty="0" smtClean="0">
                <a:solidFill>
                  <a:srgbClr val="0070C0"/>
                </a:solidFill>
              </a:rPr>
              <a:t>Services civiques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Les conseillers pédagogiques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Chargé de mission Sport Scolaire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37" y="2087465"/>
            <a:ext cx="992171" cy="91279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63492" y="2705569"/>
            <a:ext cx="6237590" cy="350865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C00000"/>
                </a:solidFill>
              </a:rPr>
              <a:t>Ressources matérielles</a:t>
            </a:r>
          </a:p>
          <a:p>
            <a:endParaRPr lang="fr-FR" dirty="0"/>
          </a:p>
          <a:p>
            <a:r>
              <a:rPr lang="fr-FR" dirty="0" smtClean="0"/>
              <a:t>Les kits sportifs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>
                <a:hlinkClick r:id="rId3"/>
              </a:rPr>
              <a:t>https</a:t>
            </a:r>
            <a:r>
              <a:rPr lang="fr-FR" sz="1400" dirty="0">
                <a:hlinkClick r:id="rId3"/>
              </a:rPr>
              <a:t>://archiclasse.education.fr/La-cour-d-ecole-de-demain</a:t>
            </a:r>
            <a:endParaRPr lang="fr-FR" sz="1400" dirty="0" smtClean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6562">
            <a:off x="9038981" y="2826704"/>
            <a:ext cx="3048000" cy="12096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81459" y="3593379"/>
            <a:ext cx="357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Les cours d’écoles actives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721" y="4200261"/>
            <a:ext cx="1819000" cy="132536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509" y="4354672"/>
            <a:ext cx="2993662" cy="75128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7302" y="3865001"/>
            <a:ext cx="5583382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u="sng" dirty="0" smtClean="0">
                <a:solidFill>
                  <a:srgbClr val="C00000"/>
                </a:solidFill>
              </a:rPr>
              <a:t>Ressources pédagogiques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/>
              <a:t>Fiches action </a:t>
            </a:r>
            <a:r>
              <a:rPr lang="fr-FR" sz="1600" dirty="0" smtClean="0"/>
              <a:t>(Créteil)</a:t>
            </a:r>
            <a:endParaRPr lang="fr-FR" sz="1600" dirty="0"/>
          </a:p>
          <a:p>
            <a:endParaRPr lang="fr-FR" u="sng" dirty="0" smtClean="0"/>
          </a:p>
          <a:p>
            <a:endParaRPr lang="fr-FR" u="sng" dirty="0" smtClean="0"/>
          </a:p>
          <a:p>
            <a:endParaRPr lang="fr-FR" u="sng" dirty="0"/>
          </a:p>
          <a:p>
            <a:endParaRPr lang="fr-FR" u="sng" dirty="0" smtClean="0"/>
          </a:p>
          <a:p>
            <a:endParaRPr lang="fr-FR" u="sng" dirty="0"/>
          </a:p>
          <a:p>
            <a:endParaRPr lang="fr-FR" u="sng" dirty="0" smtClean="0"/>
          </a:p>
          <a:p>
            <a:endParaRPr lang="fr-FR" u="sng" dirty="0"/>
          </a:p>
          <a:p>
            <a:pPr algn="ctr"/>
            <a:r>
              <a:rPr lang="fr-FR" u="sng" dirty="0">
                <a:hlinkClick r:id="rId7"/>
              </a:rPr>
              <a:t>http://eps21.ac-dijon.fr/spip.php?article108</a:t>
            </a:r>
            <a:endParaRPr lang="fr-FR" u="sng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168" y="4417998"/>
            <a:ext cx="945128" cy="73966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890" y="5050896"/>
            <a:ext cx="896458" cy="70928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2958" y="4388934"/>
            <a:ext cx="977868" cy="7687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2010" y="4938442"/>
            <a:ext cx="964536" cy="69611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879197" y="1920079"/>
            <a:ext cx="400617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u="sng" dirty="0" smtClean="0">
                <a:solidFill>
                  <a:srgbClr val="C00000"/>
                </a:solidFill>
              </a:rPr>
              <a:t>Formations</a:t>
            </a:r>
          </a:p>
          <a:p>
            <a:r>
              <a:rPr lang="fr-FR" dirty="0" smtClean="0"/>
              <a:t>  DSDEN 21 : 6 journées de stage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781459" y="6294769"/>
            <a:ext cx="339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C00000"/>
                </a:solidFill>
              </a:rPr>
              <a:t>Ressources fédérales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811152" y="1834166"/>
            <a:ext cx="1533378" cy="75479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USEP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6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 AU DISPOSITIF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hlinkClick r:id="rId2"/>
              </a:rPr>
              <a:t>https</a:t>
            </a:r>
            <a:r>
              <a:rPr lang="fr-FR" sz="2000" dirty="0">
                <a:hlinkClick r:id="rId2"/>
              </a:rPr>
              <a:t>://www.demarches-simplifiees.fr/commencer/ami30minapq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72" y="395287"/>
            <a:ext cx="4638675" cy="3933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41" y="734291"/>
            <a:ext cx="5325861" cy="696191"/>
          </a:xfrm>
          <a:prstGeom prst="rect">
            <a:avLst/>
          </a:prstGeom>
        </p:spPr>
      </p:pic>
      <p:sp>
        <p:nvSpPr>
          <p:cNvPr id="6" name="Carré corné 5"/>
          <p:cNvSpPr/>
          <p:nvPr/>
        </p:nvSpPr>
        <p:spPr>
          <a:xfrm>
            <a:off x="6622473" y="2305728"/>
            <a:ext cx="1745671" cy="91440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Administrateur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arré corné 9"/>
          <p:cNvSpPr/>
          <p:nvPr/>
        </p:nvSpPr>
        <p:spPr>
          <a:xfrm>
            <a:off x="8569295" y="2305728"/>
            <a:ext cx="1343891" cy="914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Usager</a:t>
            </a:r>
            <a:endParaRPr lang="fr-FR" dirty="0"/>
          </a:p>
        </p:txBody>
      </p:sp>
      <p:sp>
        <p:nvSpPr>
          <p:cNvPr id="11" name="Carré corné 10"/>
          <p:cNvSpPr/>
          <p:nvPr/>
        </p:nvSpPr>
        <p:spPr>
          <a:xfrm>
            <a:off x="10114338" y="2305729"/>
            <a:ext cx="1565564" cy="91440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Instructeur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9138370" y="3048000"/>
            <a:ext cx="227303" cy="46067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569295" y="3508672"/>
            <a:ext cx="1343891" cy="453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école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3041" y="3048000"/>
            <a:ext cx="262151" cy="481626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0114339" y="3338945"/>
            <a:ext cx="1565563" cy="9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Référent 30’ APQ – CPD EPS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8285" y="4045926"/>
            <a:ext cx="2335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/>
              <a:t>ce.UAI@ac-academie.fr</a:t>
            </a:r>
            <a:endParaRPr lang="fr-FR" sz="1600" dirty="0"/>
          </a:p>
        </p:txBody>
      </p:sp>
      <p:sp>
        <p:nvSpPr>
          <p:cNvPr id="14" name="Multiplication 13"/>
          <p:cNvSpPr/>
          <p:nvPr/>
        </p:nvSpPr>
        <p:spPr>
          <a:xfrm>
            <a:off x="1378634" y="0"/>
            <a:ext cx="9444407" cy="6133514"/>
          </a:xfrm>
          <a:prstGeom prst="mathMultiply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1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1438343"/>
            <a:ext cx="10416909" cy="38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073" y="3156722"/>
            <a:ext cx="9920109" cy="109078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fr-FR" sz="2400" dirty="0">
                <a:solidFill>
                  <a:srgbClr val="C00000"/>
                </a:solidFill>
                <a:hlinkClick r:id="rId2"/>
              </a:rPr>
              <a:t>://eduscol.education.fr/2569/30-minutes-d-activite-physique-quotidienne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0322" y="4412280"/>
            <a:ext cx="9613860" cy="1704017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Le 15 novembre 2021, la mesure relative aux 30’ APQ a officiellement été intégrée dans le plan héritage et sa généralisation à l’ensemble des écoles élémentaires d’ici 2024 a été annoncée.</a:t>
            </a:r>
          </a:p>
          <a:p>
            <a:endParaRPr lang="fr-FR" sz="28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767" y="0"/>
            <a:ext cx="5916324" cy="2991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13717" y="6230355"/>
            <a:ext cx="3764172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https://generation.paris2024.org/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8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73011" y="272397"/>
            <a:ext cx="504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POURQUOI ?</a:t>
            </a:r>
            <a:endParaRPr lang="fr-FR" sz="4800" dirty="0"/>
          </a:p>
        </p:txBody>
      </p:sp>
      <p:sp>
        <p:nvSpPr>
          <p:cNvPr id="7" name="ZoneTexte 6"/>
          <p:cNvSpPr txBox="1"/>
          <p:nvPr/>
        </p:nvSpPr>
        <p:spPr>
          <a:xfrm>
            <a:off x="834063" y="6226357"/>
            <a:ext cx="978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A.P.  : tout mouvement corporel produit par les muscles qui requiert une dépense d’énergie</a:t>
            </a:r>
          </a:p>
        </p:txBody>
      </p:sp>
      <p:sp>
        <p:nvSpPr>
          <p:cNvPr id="2" name="Ellipse 1"/>
          <p:cNvSpPr/>
          <p:nvPr/>
        </p:nvSpPr>
        <p:spPr>
          <a:xfrm rot="653346">
            <a:off x="8033406" y="1635801"/>
            <a:ext cx="3990109" cy="10795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Recommandations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OMS</a:t>
            </a:r>
            <a:endParaRPr lang="fr-F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 rot="5400000">
            <a:off x="1308160" y="1729493"/>
            <a:ext cx="3608651" cy="373781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71870" y="2423745"/>
            <a:ext cx="2958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En 40 ans, </a:t>
            </a:r>
            <a:br>
              <a:rPr lang="fr-FR" sz="2400" dirty="0" smtClean="0">
                <a:solidFill>
                  <a:srgbClr val="FF0000"/>
                </a:solidFill>
              </a:rPr>
            </a:br>
            <a:r>
              <a:rPr lang="fr-FR" sz="2400" dirty="0" smtClean="0">
                <a:solidFill>
                  <a:srgbClr val="FF0000"/>
                </a:solidFill>
              </a:rPr>
              <a:t>chute de 25 % de la  capacité cardio-vasculaire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chez les enfants 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5" y="272397"/>
            <a:ext cx="3152611" cy="21017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9" y="4910236"/>
            <a:ext cx="4437920" cy="1316121"/>
          </a:xfrm>
          <a:prstGeom prst="rect">
            <a:avLst/>
          </a:prstGeom>
        </p:spPr>
      </p:pic>
      <p:sp>
        <p:nvSpPr>
          <p:cNvPr id="18" name="Larme 17"/>
          <p:cNvSpPr/>
          <p:nvPr/>
        </p:nvSpPr>
        <p:spPr>
          <a:xfrm>
            <a:off x="5681498" y="2108645"/>
            <a:ext cx="2618509" cy="2806602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De 1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à 4 ans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3h</a:t>
            </a:r>
            <a:r>
              <a:rPr lang="fr-FR" sz="2400" dirty="0">
                <a:solidFill>
                  <a:schemeClr val="tx1"/>
                </a:solidFill>
              </a:rPr>
              <a:t>  minimum AP / </a:t>
            </a:r>
            <a:r>
              <a:rPr lang="fr-FR" sz="2400" dirty="0" smtClean="0">
                <a:solidFill>
                  <a:schemeClr val="tx1"/>
                </a:solidFill>
              </a:rPr>
              <a:t>jour</a:t>
            </a:r>
          </a:p>
          <a:p>
            <a:pPr algn="ctr"/>
            <a:r>
              <a:rPr lang="fr-FR" i="1" dirty="0" smtClean="0">
                <a:solidFill>
                  <a:schemeClr val="tx1"/>
                </a:solidFill>
              </a:rPr>
              <a:t>(intensités variées)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19" name="Larme 18"/>
          <p:cNvSpPr/>
          <p:nvPr/>
        </p:nvSpPr>
        <p:spPr>
          <a:xfrm>
            <a:off x="8010767" y="2754642"/>
            <a:ext cx="3635405" cy="3091212"/>
          </a:xfrm>
          <a:prstGeom prst="teardrop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      De 5 à 17 ans</a:t>
            </a:r>
          </a:p>
          <a:p>
            <a:pPr algn="ctr"/>
            <a:r>
              <a:rPr lang="fr-FR" sz="2800" dirty="0" smtClean="0"/>
              <a:t>1h</a:t>
            </a:r>
            <a:r>
              <a:rPr lang="fr-FR" sz="2400" dirty="0" smtClean="0"/>
              <a:t> minimum AP / jour</a:t>
            </a:r>
          </a:p>
          <a:p>
            <a:pPr algn="ctr"/>
            <a:r>
              <a:rPr lang="fr-FR" sz="2400" i="1" dirty="0" smtClean="0"/>
              <a:t>Intensité soutenue à modérée</a:t>
            </a:r>
            <a:endParaRPr lang="fr-FR" sz="2400" i="1" dirty="0"/>
          </a:p>
        </p:txBody>
      </p:sp>
      <p:sp>
        <p:nvSpPr>
          <p:cNvPr id="12" name="Multiplication 11"/>
          <p:cNvSpPr/>
          <p:nvPr/>
        </p:nvSpPr>
        <p:spPr>
          <a:xfrm>
            <a:off x="6850300" y="687895"/>
            <a:ext cx="4447309" cy="6192000"/>
          </a:xfrm>
          <a:prstGeom prst="mathMultiply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Interview Professeur Carré</a:t>
            </a:r>
            <a:br>
              <a:rPr lang="fr-FR" dirty="0" smtClean="0"/>
            </a:br>
            <a:r>
              <a:rPr lang="fr-FR" sz="2200" i="1" dirty="0" smtClean="0"/>
              <a:t>Médecin du Sport – Cardiologie &amp; maladies cardio-vasculaires</a:t>
            </a:r>
            <a:endParaRPr lang="fr-FR" sz="220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0487" y="4232171"/>
            <a:ext cx="7283696" cy="607115"/>
          </a:xfrm>
          <a:solidFill>
            <a:schemeClr val="accent3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fr-FR" dirty="0">
                <a:hlinkClick r:id="rId2"/>
              </a:rPr>
              <a:t>https://tube-toulouse.beta.education.fr/videos/watch/bbd7f58f-b421-4ac6-9980-fbec1c85321d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6" y="226040"/>
            <a:ext cx="3123615" cy="2145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6341" y="5270082"/>
            <a:ext cx="592784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https://www.youtube.com/watch?v=w82zVKIzjgY&amp;t=2s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87262" y="1042984"/>
            <a:ext cx="860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« l’inactivité physique, une bombe à retardement sanitaire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56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APQ ET CODE DE L’ EDUCATION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PRINCIPE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Une activité physique quotidienne des élèves est désormais inscrite dans le code de l’éducation</a:t>
            </a:r>
            <a:endParaRPr lang="fr-FR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631345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 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2400" dirty="0" smtClean="0">
                <a:solidFill>
                  <a:srgbClr val="002060"/>
                </a:solidFill>
              </a:rPr>
              <a:t>Donner de meilleures habitudes  de vie dès le plus jeune âge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-&gt; SANTE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1900" i="1" dirty="0" smtClean="0">
                <a:solidFill>
                  <a:srgbClr val="002060"/>
                </a:solidFill>
              </a:rPr>
              <a:t>état de complet bien-être physique, mental et social et ne consiste pas seulement en une absence de maladie ou d’infirmité</a:t>
            </a:r>
          </a:p>
          <a:p>
            <a:endParaRPr lang="fr-FR" sz="1900" i="1" dirty="0">
              <a:solidFill>
                <a:srgbClr val="00206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REPONSE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à la sédentarité croissante des plus jeunes et aux recommandations de l’ OMS</a:t>
            </a: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Circulaire du 12-01-2022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8838" y="3417501"/>
            <a:ext cx="9176825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Développer une activité physique quotidienne répond avant tout à des enjeux importants de santé publique et de bien-être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838" y="2555886"/>
            <a:ext cx="6096000" cy="646331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Être en bonne santé est une condition préalable fondamentale pour bien apprendre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98837" y="4232087"/>
            <a:ext cx="8104485" cy="64633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… il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est préconisé de développer les 30 minutes d'activité physique les jours où l'enseignement de l'EPS n'est pas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programmé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837" y="5093702"/>
            <a:ext cx="10411588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Les formes que peuvent prendre les « 30 minutes d'activité physique quotidienne » sont variées et doivent être adaptées au contexte de chaque école. Elles peuvent être fractionnées et combinées sur les différents temps </a:t>
            </a:r>
            <a:r>
              <a:rPr lang="fr-FR" dirty="0" smtClean="0"/>
              <a:t>scolaires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2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09" y="0"/>
            <a:ext cx="6344991" cy="44057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2" y="3209924"/>
            <a:ext cx="10963275" cy="348615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0322" y="753228"/>
            <a:ext cx="3859598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/>
              <a:t>OBJECTIF</a:t>
            </a:r>
            <a:endParaRPr lang="fr-FR" sz="4400" dirty="0"/>
          </a:p>
        </p:txBody>
      </p:sp>
      <p:sp>
        <p:nvSpPr>
          <p:cNvPr id="5" name="Pentagone 4"/>
          <p:cNvSpPr/>
          <p:nvPr/>
        </p:nvSpPr>
        <p:spPr>
          <a:xfrm>
            <a:off x="2770909" y="1634836"/>
            <a:ext cx="3642138" cy="1357746"/>
          </a:xfrm>
          <a:prstGeom prst="homePlate">
            <a:avLst/>
          </a:prstGeom>
          <a:solidFill>
            <a:srgbClr val="4EB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002060"/>
                </a:solidFill>
              </a:rPr>
              <a:t>Être en bonne santé pour bien apprendre</a:t>
            </a:r>
          </a:p>
        </p:txBody>
      </p:sp>
    </p:spTree>
    <p:extLst>
      <p:ext uri="{BB962C8B-B14F-4D97-AF65-F5344CB8AC3E}">
        <p14:creationId xmlns:p14="http://schemas.microsoft.com/office/powerpoint/2010/main" val="34618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AILLEURS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33378" y="3362953"/>
            <a:ext cx="7779433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/>
              <a:t>L</a:t>
            </a:r>
            <a:r>
              <a:rPr lang="fr-FR" sz="2000" dirty="0" smtClean="0"/>
              <a:t>’initiative </a:t>
            </a:r>
            <a:r>
              <a:rPr lang="fr-FR" sz="2000" dirty="0"/>
              <a:t>internationale </a:t>
            </a:r>
            <a:r>
              <a:rPr lang="fr-FR" sz="2000" dirty="0">
                <a:hlinkClick r:id="rId2"/>
              </a:rPr>
              <a:t>Daily mile</a:t>
            </a:r>
            <a:r>
              <a:rPr lang="fr-FR" sz="2000" dirty="0"/>
              <a:t>. Créée en Écosse dès 2012, cette opération consiste à faire courir chaque jour aux enfants de toutes les écoles un mile, soit plus de 1500 m. </a:t>
            </a:r>
            <a:r>
              <a:rPr lang="fr-FR" sz="2000" dirty="0">
                <a:hlinkClick r:id="rId3"/>
              </a:rPr>
              <a:t>https://www.thedailymile.fr/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710185" y="5137950"/>
            <a:ext cx="10925525" cy="13234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Finlande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, le projet scolaire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Finnish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Schools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the move beaucoup vise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à intégrer l’activité physique dans l’organisation de la journée scolaire, sans la cantonner à une activité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fr-FR" sz="2000" dirty="0" smtClean="0">
                <a:solidFill>
                  <a:schemeClr val="bg1"/>
                </a:solidFill>
                <a:hlinkClick r:id="rId4"/>
              </a:rPr>
              <a:t>                                             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fr-FR" sz="2000" dirty="0" smtClean="0">
                <a:solidFill>
                  <a:srgbClr val="002060"/>
                </a:solidFill>
                <a:hlinkClick r:id="rId4"/>
              </a:rPr>
              <a:t>https</a:t>
            </a:r>
            <a:r>
              <a:rPr lang="fr-FR" sz="2000" dirty="0">
                <a:solidFill>
                  <a:srgbClr val="002060"/>
                </a:solidFill>
                <a:hlinkClick r:id="rId4"/>
              </a:rPr>
              <a:t>://</a:t>
            </a:r>
            <a:r>
              <a:rPr lang="fr-FR" sz="2000" dirty="0" smtClean="0">
                <a:solidFill>
                  <a:srgbClr val="002060"/>
                </a:solidFill>
                <a:hlinkClick r:id="rId4"/>
              </a:rPr>
              <a:t>schoolsonthemove.fi/</a:t>
            </a:r>
            <a:r>
              <a:rPr lang="fr-FR" sz="2000" dirty="0" smtClean="0">
                <a:solidFill>
                  <a:srgbClr val="002060"/>
                </a:solidFill>
              </a:rPr>
              <a:t>     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hlinkClick r:id="rId5"/>
              </a:rPr>
              <a:t>https</a:t>
            </a:r>
            <a:r>
              <a:rPr lang="fr-FR" sz="2000" dirty="0">
                <a:solidFill>
                  <a:srgbClr val="002060"/>
                </a:solidFill>
                <a:hlinkClick r:id="rId5"/>
              </a:rPr>
              <a:t>://schoolsonthemove.fi/about-us/                      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895" y="2250327"/>
            <a:ext cx="8209114" cy="70788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QUEBEC en Forme</a:t>
            </a:r>
            <a:r>
              <a:rPr lang="fr-FR" sz="2000" dirty="0" smtClean="0">
                <a:hlinkClick r:id="rId6"/>
              </a:rPr>
              <a:t>   </a:t>
            </a:r>
          </a:p>
          <a:p>
            <a:r>
              <a:rPr lang="fr-FR" sz="2000" dirty="0">
                <a:hlinkClick r:id="rId6"/>
              </a:rPr>
              <a:t> </a:t>
            </a:r>
            <a:r>
              <a:rPr lang="fr-FR" sz="2000" dirty="0" smtClean="0">
                <a:hlinkClick r:id="rId6"/>
              </a:rPr>
              <a:t>                              https</a:t>
            </a:r>
            <a:r>
              <a:rPr lang="fr-FR" sz="2000" dirty="0">
                <a:hlinkClick r:id="rId6"/>
              </a:rPr>
              <a:t>://www.youtube.com/watch?v=3vfjFF1QSfM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37" y="3360114"/>
            <a:ext cx="1026941" cy="10269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0633" y="4082873"/>
            <a:ext cx="1055077" cy="10550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3009" y="2010012"/>
            <a:ext cx="850479" cy="9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Educatif de santé</a:t>
            </a:r>
            <a:br>
              <a:rPr lang="fr-FR" dirty="0" smtClean="0"/>
            </a:br>
            <a:r>
              <a:rPr lang="fr-FR" sz="1800" i="1" dirty="0"/>
              <a:t>Circulaire n° 2016-008 du </a:t>
            </a:r>
            <a:r>
              <a:rPr lang="fr-FR" sz="1800" i="1" dirty="0" smtClean="0"/>
              <a:t>28-1-2016</a:t>
            </a: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2788" y="4627418"/>
            <a:ext cx="3639721" cy="803850"/>
          </a:xfrm>
        </p:spPr>
        <p:txBody>
          <a:bodyPr/>
          <a:lstStyle/>
          <a:p>
            <a:pPr algn="ctr"/>
            <a:r>
              <a:rPr lang="fr-FR" dirty="0" smtClean="0"/>
              <a:t>Ecole promotrice de santé                          (2019)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88" y="791863"/>
            <a:ext cx="3639721" cy="3639721"/>
          </a:xfrm>
          <a:prstGeom prst="rect">
            <a:avLst/>
          </a:prstGeom>
        </p:spPr>
      </p:pic>
      <p:sp>
        <p:nvSpPr>
          <p:cNvPr id="5" name="Rectangle avec coins arrondis en diagonale 4"/>
          <p:cNvSpPr/>
          <p:nvPr/>
        </p:nvSpPr>
        <p:spPr>
          <a:xfrm rot="1417648">
            <a:off x="3518438" y="493109"/>
            <a:ext cx="1478631" cy="636573"/>
          </a:xfrm>
          <a:prstGeom prst="round2DiagRect">
            <a:avLst/>
          </a:prstGeom>
          <a:solidFill>
            <a:srgbClr val="46B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Label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EduSanté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8257309" y="4318299"/>
            <a:ext cx="2189018" cy="6307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rgbClr val="C00000"/>
                </a:solidFill>
              </a:rPr>
              <a:t>PREVENIR</a:t>
            </a:r>
            <a:endParaRPr lang="fr-FR" sz="2000" i="1" dirty="0">
              <a:solidFill>
                <a:srgbClr val="C0000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8257309" y="5100078"/>
            <a:ext cx="2189018" cy="6307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rgbClr val="C00000"/>
                </a:solidFill>
              </a:rPr>
              <a:t>EDUQUER</a:t>
            </a:r>
            <a:endParaRPr lang="fr-FR" sz="2000" i="1" dirty="0">
              <a:solidFill>
                <a:srgbClr val="C00000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8257309" y="5881857"/>
            <a:ext cx="2189018" cy="6307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rgbClr val="C00000"/>
                </a:solidFill>
              </a:rPr>
              <a:t>PROTEGER</a:t>
            </a:r>
            <a:endParaRPr lang="fr-FR" sz="2000" i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72545" y="791862"/>
            <a:ext cx="5020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DEPUIS 2016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7557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/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/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Distinct de l'enseignement de l'éducation physique et sportive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75710" y="4255179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V Boli" pitchFamily="2" charset="0"/>
                <a:cs typeface="MV Boli" pitchFamily="2" charset="0"/>
              </a:rPr>
              <a:t>BOUGER 30’/JOUR </a:t>
            </a:r>
          </a:p>
          <a:p>
            <a:pPr algn="ctr"/>
            <a:r>
              <a:rPr lang="fr-FR" sz="8000" b="1" dirty="0">
                <a:latin typeface="MV Boli" pitchFamily="2" charset="0"/>
                <a:cs typeface="MV Boli" pitchFamily="2" charset="0"/>
              </a:rPr>
              <a:t>+ </a:t>
            </a:r>
          </a:p>
          <a:p>
            <a:pPr algn="ctr"/>
            <a:r>
              <a:rPr lang="fr-FR" sz="3200" dirty="0" smtClean="0">
                <a:latin typeface="MV Boli" pitchFamily="2" charset="0"/>
                <a:cs typeface="MV Boli" pitchFamily="2" charset="0"/>
              </a:rPr>
              <a:t>108h </a:t>
            </a:r>
            <a:r>
              <a:rPr lang="fr-FR" sz="3200" dirty="0">
                <a:latin typeface="MV Boli" pitchFamily="2" charset="0"/>
                <a:cs typeface="MV Boli" pitchFamily="2" charset="0"/>
              </a:rPr>
              <a:t>d’ EPS/année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252" y="249529"/>
            <a:ext cx="6353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entagone 5"/>
          <p:cNvSpPr/>
          <p:nvPr/>
        </p:nvSpPr>
        <p:spPr>
          <a:xfrm>
            <a:off x="0" y="2715490"/>
            <a:ext cx="3214255" cy="4100945"/>
          </a:xfrm>
          <a:prstGeom prst="homePlate">
            <a:avLst>
              <a:gd name="adj" fmla="val 5603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Développement des capacités motrices et des aptitudes physiques des enfants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de leur Bien-être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69" y="379771"/>
            <a:ext cx="3718882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1355</TotalTime>
  <Words>588</Words>
  <Application>Microsoft Office PowerPoint</Application>
  <PresentationFormat>Grand écran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Alef</vt:lpstr>
      <vt:lpstr>Arial</vt:lpstr>
      <vt:lpstr>MV Boli</vt:lpstr>
      <vt:lpstr>Trebuchet MS</vt:lpstr>
      <vt:lpstr>Berlin</vt:lpstr>
      <vt:lpstr>30’ Activité physique quotidienne</vt:lpstr>
      <vt:lpstr>Présentation PowerPoint</vt:lpstr>
      <vt:lpstr>Interview Professeur Carré Médecin du Sport – Cardiologie &amp; maladies cardio-vasculaires</vt:lpstr>
      <vt:lpstr>APQ ET CODE DE L’ EDUCATION</vt:lpstr>
      <vt:lpstr>Circulaire du 12-01-2022</vt:lpstr>
      <vt:lpstr>Présentation PowerPoint</vt:lpstr>
      <vt:lpstr>AILLEURS </vt:lpstr>
      <vt:lpstr>Parcours Educatif de santé Circulaire n° 2016-008 du 28-1-2016 </vt:lpstr>
      <vt:lpstr>  Distinct de l'enseignement de l'éducation physique et sportive  </vt:lpstr>
      <vt:lpstr>QUAND ?</vt:lpstr>
      <vt:lpstr>Où ?</vt:lpstr>
      <vt:lpstr>SOUTIEN AU DISPOSITIF</vt:lpstr>
      <vt:lpstr>INSCRIPTION AU DISPOSITIF</vt:lpstr>
      <vt:lpstr>Présentation PowerPoint</vt:lpstr>
      <vt:lpstr>https://eduscol.education.fr/2569/30-minutes-d-activite-physique-quotidienne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30’ APQ</dc:title>
  <dc:creator>SBenoit</dc:creator>
  <cp:lastModifiedBy>SBenoit</cp:lastModifiedBy>
  <cp:revision>133</cp:revision>
  <dcterms:created xsi:type="dcterms:W3CDTF">2021-10-08T13:12:49Z</dcterms:created>
  <dcterms:modified xsi:type="dcterms:W3CDTF">2022-11-23T14:50:17Z</dcterms:modified>
</cp:coreProperties>
</file>