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6"/>
  </p:notesMasterIdLst>
  <p:sldIdLst>
    <p:sldId id="256" r:id="rId2"/>
    <p:sldId id="278" r:id="rId3"/>
    <p:sldId id="259" r:id="rId4"/>
    <p:sldId id="260" r:id="rId5"/>
    <p:sldId id="264" r:id="rId6"/>
    <p:sldId id="261" r:id="rId7"/>
    <p:sldId id="275" r:id="rId8"/>
    <p:sldId id="276" r:id="rId9"/>
    <p:sldId id="257" r:id="rId10"/>
    <p:sldId id="279" r:id="rId11"/>
    <p:sldId id="263" r:id="rId12"/>
    <p:sldId id="268" r:id="rId13"/>
    <p:sldId id="269" r:id="rId14"/>
    <p:sldId id="266" r:id="rId15"/>
    <p:sldId id="262" r:id="rId16"/>
    <p:sldId id="280" r:id="rId17"/>
    <p:sldId id="281" r:id="rId18"/>
    <p:sldId id="283" r:id="rId19"/>
    <p:sldId id="282" r:id="rId20"/>
    <p:sldId id="285" r:id="rId21"/>
    <p:sldId id="286" r:id="rId22"/>
    <p:sldId id="265" r:id="rId23"/>
    <p:sldId id="287" r:id="rId24"/>
    <p:sldId id="288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55" d="100"/>
          <a:sy n="55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6082-693D-4A90-AB59-D17E01BA96D5}" type="datetimeFigureOut">
              <a:rPr lang="fr-FR" smtClean="0"/>
              <a:pPr/>
              <a:t>30/11/2016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91BFA-A66F-437C-A7F1-62639688C9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00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91BFA-A66F-437C-A7F1-62639688C99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5375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9EF6F-82D7-43E2-8935-8B38819F2D9E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4614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451E-922B-4142-A320-FE08756704E1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4268614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451E-922B-4142-A320-FE08756704E1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7091435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451E-922B-4142-A320-FE08756704E1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79878560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451E-922B-4142-A320-FE08756704E1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3999288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451E-922B-4142-A320-FE08756704E1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1244324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B6A0-E7F1-4E2E-9EB9-354820DD99E8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26992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AA5B-C043-4939-9A4C-746748FC00B6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5983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485F-2D6B-4F18-80CC-D59B913CAD74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1721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5B3F-B2F4-4A88-B684-6E83E7AE2A33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162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AAE7-DECE-44AD-B0B5-ED46D7480C93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445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C25E5-E05C-44E5-BF1E-56362A8700A5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129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2BCD8-FBE9-48C9-AC10-E3646DC04A6C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5264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AF85-B02E-4B71-A2BD-9289F40C75AE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629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3FA0-30EF-4DAE-A375-87B808023EEF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911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36E1-205C-4027-9CC8-01C8439E5065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78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451E-922B-4142-A320-FE08756704E1}" type="datetime1">
              <a:rPr lang="fr-FR" smtClean="0"/>
              <a:pPr/>
              <a:t>30/11/2016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Sylvie BENOÎT - CPD / Fabrice BINON - Délégué USEP 21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A5A0A0-087C-45E5-8F60-20E9A614E63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6120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usep21.org/" TargetMode="External"/><Relationship Id="rId2" Type="http://schemas.openxmlformats.org/officeDocument/2006/relationships/hyperlink" Target="http://www.u-s-e-p.org/pdf/RESSOURCES%20PEDAGOGIQUES%20USEP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sep21.org/spip.php?article33" TargetMode="External"/><Relationship Id="rId2" Type="http://schemas.openxmlformats.org/officeDocument/2006/relationships/hyperlink" Target="http://eps21.ac-dijon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sep21.org/IMG/pdf/lettre_de_cadrage_du_29_janvier_2013.pdf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910479"/>
            <a:ext cx="7772400" cy="114951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LA RENCONTRE DANS LE CADRE DE L’ ENSEIGNEMENT DE L’ EPS</a:t>
            </a:r>
            <a:r>
              <a:rPr lang="fr-FR" sz="4000" dirty="0" smtClean="0">
                <a:solidFill>
                  <a:schemeClr val="accent1"/>
                </a:solidFill>
              </a:rPr>
              <a:t/>
            </a:r>
            <a:br>
              <a:rPr lang="fr-FR" sz="4000" dirty="0" smtClean="0">
                <a:solidFill>
                  <a:schemeClr val="accent1"/>
                </a:solidFill>
              </a:rPr>
            </a:br>
            <a:endParaRPr lang="fr-FR" sz="4000" dirty="0">
              <a:solidFill>
                <a:schemeClr val="accent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835696" y="6077907"/>
            <a:ext cx="5360504" cy="276999"/>
          </a:xfrm>
        </p:spPr>
        <p:txBody>
          <a:bodyPr anchor="ctr" anchorCtr="0">
            <a:spAutoFit/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Sylvie BENOÎT – CPD EPS / Fabrice BINON - Délégué USEP 21</a:t>
            </a:r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1" y="4138825"/>
            <a:ext cx="1800200" cy="92835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5589240"/>
            <a:ext cx="863432" cy="37415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0875" y="3645024"/>
            <a:ext cx="1390650" cy="18478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7332" y="1155428"/>
            <a:ext cx="7772400" cy="568863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3100" dirty="0" smtClean="0"/>
              <a:t>Les enseignants et les partenaires</a:t>
            </a:r>
            <a:br>
              <a:rPr lang="fr-FR" sz="31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fr-FR" sz="2800" b="0" dirty="0" smtClean="0">
                <a:solidFill>
                  <a:schemeClr val="tx1"/>
                </a:solidFill>
              </a:rPr>
              <a:t> le CPC coordonnateur mais non responsable </a:t>
            </a:r>
            <a:br>
              <a:rPr lang="fr-FR" sz="2800" b="0" dirty="0" smtClean="0">
                <a:solidFill>
                  <a:schemeClr val="tx1"/>
                </a:solidFill>
              </a:rPr>
            </a:br>
            <a:r>
              <a:rPr lang="fr-FR" sz="28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fr-FR" sz="2800" b="0" dirty="0" smtClean="0">
                <a:solidFill>
                  <a:schemeClr val="tx1"/>
                </a:solidFill>
              </a:rPr>
              <a:t> la commune</a:t>
            </a:r>
            <a:br>
              <a:rPr lang="fr-FR" sz="2800" b="0" dirty="0" smtClean="0">
                <a:solidFill>
                  <a:schemeClr val="tx1"/>
                </a:solidFill>
              </a:rPr>
            </a:br>
            <a:r>
              <a:rPr lang="fr-FR" sz="28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fr-FR" sz="2800" b="0" dirty="0" smtClean="0">
                <a:solidFill>
                  <a:schemeClr val="tx1"/>
                </a:solidFill>
              </a:rPr>
              <a:t> club et comité sportif</a:t>
            </a:r>
            <a:br>
              <a:rPr lang="fr-FR" sz="2800" b="0" dirty="0" smtClean="0">
                <a:solidFill>
                  <a:schemeClr val="tx1"/>
                </a:solidFill>
              </a:rPr>
            </a:br>
            <a:r>
              <a:rPr lang="fr-FR" sz="28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fr-FR" sz="2800" b="0" dirty="0" smtClean="0">
                <a:solidFill>
                  <a:schemeClr val="tx1"/>
                </a:solidFill>
              </a:rPr>
              <a:t> l’ USEP</a:t>
            </a:r>
            <a:br>
              <a:rPr lang="fr-FR" sz="2800" b="0" dirty="0" smtClean="0">
                <a:solidFill>
                  <a:schemeClr val="tx1"/>
                </a:solidFill>
              </a:rPr>
            </a:br>
            <a:r>
              <a:rPr lang="fr-FR" sz="2800" b="0" dirty="0" smtClean="0">
                <a:solidFill>
                  <a:schemeClr val="tx1"/>
                </a:solidFill>
              </a:rPr>
              <a:t/>
            </a:r>
            <a:br>
              <a:rPr lang="fr-FR" sz="2800" b="0" dirty="0" smtClean="0">
                <a:solidFill>
                  <a:schemeClr val="tx1"/>
                </a:solidFill>
              </a:rPr>
            </a:br>
            <a:r>
              <a:rPr lang="fr-FR" sz="2800" b="0" i="1" dirty="0" smtClean="0">
                <a:solidFill>
                  <a:schemeClr val="tx1"/>
                </a:solidFill>
              </a:rPr>
              <a:t>Les organisateurs doivent présenter une attestation d’assurance couvrant explicitement les risques liés à une rencontre d’élèves-</a:t>
            </a:r>
            <a:br>
              <a:rPr lang="fr-FR" sz="2800" b="0" i="1" dirty="0" smtClean="0">
                <a:solidFill>
                  <a:schemeClr val="tx1"/>
                </a:solidFill>
              </a:rPr>
            </a:br>
            <a:r>
              <a:rPr lang="fr-FR" sz="2800" b="0" i="1" dirty="0" smtClean="0">
                <a:solidFill>
                  <a:schemeClr val="tx1"/>
                </a:solidFill>
              </a:rPr>
              <a:t>Sans cette attestation c’est l’ éducation nationale qui devient responsable</a:t>
            </a:r>
            <a:br>
              <a:rPr lang="fr-FR" sz="2800" b="0" i="1" dirty="0" smtClean="0">
                <a:solidFill>
                  <a:schemeClr val="tx1"/>
                </a:solidFill>
              </a:rPr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9696" y="116632"/>
            <a:ext cx="7772400" cy="914400"/>
          </a:xfrm>
        </p:spPr>
        <p:txBody>
          <a:bodyPr>
            <a:normAutofit fontScale="55000" lnSpcReduction="20000"/>
          </a:bodyPr>
          <a:lstStyle/>
          <a:p>
            <a:pPr algn="ctr"/>
            <a:endParaRPr lang="fr-FR" sz="4000" dirty="0" smtClean="0"/>
          </a:p>
          <a:p>
            <a:pPr algn="ctr"/>
            <a:r>
              <a:rPr lang="fr-FR" sz="5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QUI?</a:t>
            </a:r>
          </a:p>
          <a:p>
            <a:pPr algn="ctr"/>
            <a:endParaRPr lang="fr-FR" sz="5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13745" y="6165302"/>
            <a:ext cx="392034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5948975"/>
            <a:ext cx="1427981" cy="73607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6356" y="1052736"/>
            <a:ext cx="7772400" cy="1828800"/>
          </a:xfrm>
        </p:spPr>
        <p:txBody>
          <a:bodyPr/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QUAND ?</a:t>
            </a:r>
            <a:r>
              <a:rPr lang="fr-FR" dirty="0" smtClean="0">
                <a:solidFill>
                  <a:schemeClr val="accent1"/>
                </a:solidFill>
              </a:rPr>
              <a:t/>
            </a:r>
            <a:br>
              <a:rPr lang="fr-FR" dirty="0" smtClean="0">
                <a:solidFill>
                  <a:schemeClr val="accent1"/>
                </a:solidFill>
              </a:rPr>
            </a:b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772400" cy="2336256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400" b="1" dirty="0" smtClean="0">
                <a:solidFill>
                  <a:schemeClr val="accent2"/>
                </a:solidFill>
              </a:rPr>
              <a:t>AVANT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la séquence d’apprentissage:</a:t>
            </a:r>
          </a:p>
          <a:p>
            <a:pPr algn="l"/>
            <a:r>
              <a:rPr lang="fr-FR" sz="2400" dirty="0" smtClean="0"/>
              <a:t> 		</a:t>
            </a:r>
            <a:r>
              <a:rPr lang="fr-FR" sz="2400" b="1" dirty="0" smtClean="0">
                <a:solidFill>
                  <a:srgbClr val="C00000"/>
                </a:solidFill>
              </a:rPr>
              <a:t>la rencontre « découverte »</a:t>
            </a:r>
          </a:p>
          <a:p>
            <a:pPr algn="l"/>
            <a:endParaRPr lang="fr-FR" sz="2400" dirty="0" smtClean="0"/>
          </a:p>
          <a:p>
            <a:pPr algn="l"/>
            <a:r>
              <a:rPr lang="fr-FR" sz="2400" b="1" dirty="0" smtClean="0">
                <a:solidFill>
                  <a:schemeClr val="accent2"/>
                </a:solidFill>
              </a:rPr>
              <a:t>A L’ISSUE </a:t>
            </a:r>
            <a:r>
              <a:rPr lang="fr-FR" sz="2400" dirty="0" smtClean="0">
                <a:solidFill>
                  <a:schemeClr val="tx1"/>
                </a:solidFill>
              </a:rPr>
              <a:t>du cycle d’apprentissage:</a:t>
            </a:r>
          </a:p>
          <a:p>
            <a:pPr algn="l"/>
            <a:r>
              <a:rPr lang="fr-FR" sz="2400" b="1" dirty="0" smtClean="0"/>
              <a:t> 	</a:t>
            </a:r>
            <a:r>
              <a:rPr lang="fr-FR" sz="2400" b="1" dirty="0" smtClean="0">
                <a:solidFill>
                  <a:schemeClr val="accent2"/>
                </a:solidFill>
              </a:rPr>
              <a:t>la rencontre « réinvestissement »  </a:t>
            </a:r>
            <a:endParaRPr lang="fr-FR" sz="2400" b="1" dirty="0">
              <a:solidFill>
                <a:schemeClr val="accent2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10399" y="6093296"/>
            <a:ext cx="392034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232" y="5802353"/>
            <a:ext cx="1272772" cy="65606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/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La rencontre découverte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132856"/>
            <a:ext cx="8183880" cy="3755904"/>
          </a:xfrm>
        </p:spPr>
        <p:txBody>
          <a:bodyPr>
            <a:normAutofit/>
          </a:bodyPr>
          <a:lstStyle/>
          <a:p>
            <a:r>
              <a:rPr lang="fr-FR" sz="2400" dirty="0"/>
              <a:t>D</a:t>
            </a:r>
            <a:r>
              <a:rPr lang="fr-FR" sz="2400" dirty="0" smtClean="0"/>
              <a:t>écouvrir une activité du point de vue sportif et culturel</a:t>
            </a:r>
          </a:p>
          <a:p>
            <a:r>
              <a:rPr lang="fr-FR" sz="2400" dirty="0"/>
              <a:t>P</a:t>
            </a:r>
            <a:r>
              <a:rPr lang="fr-FR" sz="2400" dirty="0" smtClean="0"/>
              <a:t>rovoquer le plaisir et l’envie de prolonger l’activité </a:t>
            </a:r>
          </a:p>
          <a:p>
            <a:r>
              <a:rPr lang="fr-FR" sz="2400" dirty="0"/>
              <a:t>S</a:t>
            </a:r>
            <a:r>
              <a:rPr lang="fr-FR" sz="2400" dirty="0" smtClean="0"/>
              <a:t>usciter la mise en place d’une séquence d’apprentissage à l’école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35450" y="6056251"/>
            <a:ext cx="391690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5702961"/>
            <a:ext cx="1283965" cy="6618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La </a:t>
            </a:r>
            <a:r>
              <a:rPr lang="fr-F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rencontre</a:t>
            </a:r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réinvestissement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04864"/>
            <a:ext cx="8183880" cy="3384376"/>
          </a:xfrm>
        </p:spPr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Réinvestir des compétences acquises au cours d’une séquence d’apprentissage à l’école</a:t>
            </a:r>
          </a:p>
          <a:p>
            <a:r>
              <a:rPr lang="fr-FR" sz="2400" dirty="0"/>
              <a:t>É</a:t>
            </a:r>
            <a:r>
              <a:rPr lang="fr-FR" sz="2400" dirty="0" smtClean="0"/>
              <a:t>valuer les compétences acquises (outils)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5033" y="6093296"/>
            <a:ext cx="3888432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868" y="5589240"/>
            <a:ext cx="1571997" cy="81030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Où ?</a:t>
            </a:r>
            <a:endParaRPr lang="fr-FR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381642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Lieu de proximité connu …….. Lieu inconnu</a:t>
            </a:r>
          </a:p>
          <a:p>
            <a:pPr>
              <a:buNone/>
            </a:pPr>
            <a:endParaRPr lang="fr-FR" sz="2400" b="1" dirty="0" smtClean="0">
              <a:solidFill>
                <a:srgbClr val="FFC000"/>
              </a:solidFill>
            </a:endParaRPr>
          </a:p>
          <a:p>
            <a:r>
              <a:rPr lang="fr-FR" sz="2400" dirty="0" smtClean="0"/>
              <a:t>A l’école</a:t>
            </a:r>
          </a:p>
          <a:p>
            <a:r>
              <a:rPr lang="fr-FR" sz="2400" dirty="0" smtClean="0"/>
              <a:t>En dehors de l’école</a:t>
            </a:r>
          </a:p>
          <a:p>
            <a:pPr>
              <a:buNone/>
            </a:pPr>
            <a:r>
              <a:rPr lang="fr-FR" sz="2400" dirty="0" smtClean="0"/>
              <a:t>		Ex.:  - au sein d’une structure sportive spécifique (stade – gymnase ….) </a:t>
            </a:r>
          </a:p>
          <a:p>
            <a:pPr>
              <a:buNone/>
            </a:pPr>
            <a:r>
              <a:rPr lang="fr-FR" sz="2400" dirty="0" smtClean="0"/>
              <a:t>               - une salle des fêtes</a:t>
            </a:r>
          </a:p>
          <a:p>
            <a:pPr>
              <a:buNone/>
            </a:pPr>
            <a:r>
              <a:rPr lang="fr-FR" sz="2400" dirty="0" smtClean="0"/>
              <a:t>               - un parc, un village (</a:t>
            </a:r>
            <a:r>
              <a:rPr lang="fr-FR" sz="2400" dirty="0" err="1" smtClean="0"/>
              <a:t>Curtil</a:t>
            </a:r>
            <a:r>
              <a:rPr lang="fr-FR" sz="2400" dirty="0" smtClean="0"/>
              <a:t>)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i="1" dirty="0" smtClean="0"/>
              <a:t>Se faire communiquer par la commune la capacité de la structure d’accueil</a:t>
            </a:r>
            <a:endParaRPr lang="fr-FR" sz="2400" i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22599" y="6093295"/>
            <a:ext cx="3920344" cy="365125"/>
          </a:xfrm>
        </p:spPr>
        <p:txBody>
          <a:bodyPr/>
          <a:lstStyle/>
          <a:p>
            <a:r>
              <a:rPr lang="fr-FR" dirty="0" smtClean="0"/>
              <a:t>Sylvie BENOÎT - CPD / Fabrice BINON - Délégué USEP 21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5736928"/>
            <a:ext cx="1203316" cy="62026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576064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LES ÉTAPES</a:t>
            </a:r>
            <a:r>
              <a:rPr lang="fr-FR" sz="1000" dirty="0" smtClean="0"/>
              <a:t/>
            </a:r>
            <a:br>
              <a:rPr lang="fr-FR" sz="1000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>
                <a:solidFill>
                  <a:schemeClr val="tx1"/>
                </a:solidFill>
              </a:rPr>
              <a:t>1 - PLANIFIER LA RENCONTRE SPORTIVE ou EPS DANS LA PROGRAMMATION EPS</a:t>
            </a:r>
            <a:br>
              <a:rPr lang="fr-FR" sz="2700" dirty="0" smtClean="0">
                <a:solidFill>
                  <a:schemeClr val="tx1"/>
                </a:solidFill>
              </a:rPr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>
                <a:solidFill>
                  <a:schemeClr val="tx1"/>
                </a:solidFill>
              </a:rPr>
              <a:t>2 - ORGANISER LA RENCONTRE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>
                <a:solidFill>
                  <a:schemeClr val="tx1"/>
                </a:solidFill>
              </a:rPr>
              <a:t>3- PREPARER LA RENCONTRE</a:t>
            </a:r>
            <a:br>
              <a:rPr lang="fr-FR" sz="2700" dirty="0" smtClean="0">
                <a:solidFill>
                  <a:schemeClr val="tx1"/>
                </a:solidFill>
              </a:rPr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>
                <a:solidFill>
                  <a:schemeClr val="tx1"/>
                </a:solidFill>
              </a:rPr>
              <a:t>4. VIVRE LA RENCONTRE</a:t>
            </a:r>
            <a:br>
              <a:rPr lang="fr-FR" sz="2700" dirty="0" smtClean="0">
                <a:solidFill>
                  <a:schemeClr val="tx1"/>
                </a:solidFill>
              </a:rPr>
            </a:br>
            <a:r>
              <a:rPr lang="fr-F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fr-FR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fr-FR" sz="2700" dirty="0" smtClean="0">
                <a:solidFill>
                  <a:schemeClr val="tx1"/>
                </a:solidFill>
              </a:rPr>
              <a:t>5. BILAN ET REINVESTISSEMENT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987824" y="6165304"/>
            <a:ext cx="3888432" cy="365125"/>
          </a:xfrm>
        </p:spPr>
        <p:txBody>
          <a:bodyPr/>
          <a:lstStyle/>
          <a:p>
            <a:r>
              <a:rPr lang="fr-FR" dirty="0" smtClean="0"/>
              <a:t>Sylvie BENOÎT - CPD / Fabrice BINON - Délégué USEP 21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" y="6109419"/>
            <a:ext cx="784229" cy="40424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536" y="401637"/>
            <a:ext cx="8183880" cy="561662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1. Programmation EPS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>
                <a:solidFill>
                  <a:schemeClr val="tx1"/>
                </a:solidFill>
              </a:rPr>
              <a:t>La rencontre n’est pas systématiquement à programmer à chaque fin de séquence d’apprentissage</a:t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dirty="0" smtClean="0">
                <a:solidFill>
                  <a:schemeClr val="tx1"/>
                </a:solidFill>
              </a:rPr>
              <a:t/>
            </a:r>
            <a:br>
              <a:rPr lang="fr-FR" sz="2000" dirty="0" smtClean="0">
                <a:solidFill>
                  <a:schemeClr val="tx1"/>
                </a:solidFill>
              </a:rPr>
            </a:br>
            <a:r>
              <a:rPr lang="fr-FR" sz="2000" b="0" u="sng" dirty="0" smtClean="0">
                <a:solidFill>
                  <a:schemeClr val="tx1"/>
                </a:solidFill>
              </a:rPr>
              <a:t>Préconisation:</a:t>
            </a:r>
            <a:br>
              <a:rPr lang="fr-FR" sz="2000" b="0" u="sng" dirty="0" smtClean="0">
                <a:solidFill>
                  <a:schemeClr val="tx1"/>
                </a:solidFill>
              </a:rPr>
            </a:br>
            <a:r>
              <a:rPr lang="fr-FR" sz="2000" b="0" dirty="0" smtClean="0">
                <a:solidFill>
                  <a:schemeClr val="tx1"/>
                </a:solidFill>
              </a:rPr>
              <a:t/>
            </a:r>
            <a:br>
              <a:rPr lang="fr-FR" sz="2000" b="0" dirty="0" smtClean="0">
                <a:solidFill>
                  <a:schemeClr val="tx1"/>
                </a:solidFill>
              </a:rPr>
            </a:br>
            <a:r>
              <a:rPr lang="fr-FR" sz="2000" b="0" dirty="0" smtClean="0">
                <a:solidFill>
                  <a:schemeClr val="tx1"/>
                </a:solidFill>
              </a:rPr>
              <a:t> - Les 4 champs d’apprentissage feront chacun l’objet d’une rencontre au cours d’un cycle</a:t>
            </a:r>
            <a:br>
              <a:rPr lang="fr-FR" sz="2000" b="0" dirty="0" smtClean="0">
                <a:solidFill>
                  <a:schemeClr val="tx1"/>
                </a:solidFill>
              </a:rPr>
            </a:br>
            <a:r>
              <a:rPr lang="fr-FR" sz="2000" b="0" dirty="0" smtClean="0">
                <a:solidFill>
                  <a:schemeClr val="tx1"/>
                </a:solidFill>
              </a:rPr>
              <a:t> - Il n’est pas pertinent pour les élèves de vivre 2 années consécutives une rencontre dans la même activité</a:t>
            </a:r>
            <a:br>
              <a:rPr lang="fr-FR" sz="2000" b="0" dirty="0" smtClean="0">
                <a:solidFill>
                  <a:schemeClr val="tx1"/>
                </a:solidFill>
              </a:rPr>
            </a:br>
            <a:r>
              <a:rPr lang="fr-FR" sz="2000" b="0" dirty="0" smtClean="0">
                <a:solidFill>
                  <a:schemeClr val="tx1"/>
                </a:solidFill>
              </a:rPr>
              <a:t>ex:  CM1: basket  </a:t>
            </a:r>
            <a:br>
              <a:rPr lang="fr-FR" sz="2000" b="0" dirty="0" smtClean="0">
                <a:solidFill>
                  <a:schemeClr val="tx1"/>
                </a:solidFill>
              </a:rPr>
            </a:br>
            <a:r>
              <a:rPr lang="fr-FR" sz="2000" b="0" dirty="0" smtClean="0">
                <a:solidFill>
                  <a:schemeClr val="tx1"/>
                </a:solidFill>
              </a:rPr>
              <a:t>      CM2</a:t>
            </a:r>
            <a:r>
              <a:rPr lang="fr-FR" sz="2000" b="0" strike="sngStrike" dirty="0" smtClean="0">
                <a:solidFill>
                  <a:schemeClr val="tx1"/>
                </a:solidFill>
              </a:rPr>
              <a:t>: basket </a:t>
            </a:r>
            <a:r>
              <a:rPr lang="fr-FR" sz="2000" b="0" dirty="0" smtClean="0">
                <a:solidFill>
                  <a:schemeClr val="tx1"/>
                </a:solidFill>
              </a:rPr>
              <a:t>handball ou football</a:t>
            </a:r>
            <a:br>
              <a:rPr lang="fr-FR" sz="2000" b="0" dirty="0" smtClean="0">
                <a:solidFill>
                  <a:schemeClr val="tx1"/>
                </a:solidFill>
              </a:rPr>
            </a:br>
            <a:r>
              <a:rPr lang="fr-FR" sz="2000" b="0" dirty="0" smtClean="0">
                <a:solidFill>
                  <a:schemeClr val="tx1"/>
                </a:solidFill>
              </a:rPr>
              <a:t>- De même il n’est pas pertinent  pour les élèves de vivre au cours de la même année 2 rencontres relevant du même champ d’apprentissage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490915" y="6054749"/>
            <a:ext cx="392034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5783560"/>
            <a:ext cx="1283965" cy="66183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75260"/>
            <a:ext cx="8183880" cy="1051560"/>
          </a:xfrm>
        </p:spPr>
        <p:txBody>
          <a:bodyPr/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2.a. Organiser la rencontre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2064" y="1226344"/>
            <a:ext cx="3931920" cy="792162"/>
          </a:xfrm>
        </p:spPr>
        <p:txBody>
          <a:bodyPr/>
          <a:lstStyle/>
          <a:p>
            <a:pPr algn="ctr"/>
            <a:r>
              <a:rPr lang="fr-FR" dirty="0" smtClean="0"/>
              <a:t>Tâches à accomplir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588472" y="2018030"/>
            <a:ext cx="4036784" cy="348996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Informer le conseil d’école du projet d’organiser et/ou participer à une R.</a:t>
            </a:r>
          </a:p>
          <a:p>
            <a:r>
              <a:rPr lang="fr-FR" dirty="0" smtClean="0"/>
              <a:t>Définir le contenu de la R. </a:t>
            </a:r>
          </a:p>
          <a:p>
            <a:r>
              <a:rPr lang="fr-FR" dirty="0" smtClean="0"/>
              <a:t>Recenser les classes ou les écoles intéressées par la R.</a:t>
            </a:r>
          </a:p>
          <a:p>
            <a:r>
              <a:rPr lang="fr-FR" dirty="0" smtClean="0"/>
              <a:t>Choisir la date et le lieu de la R.</a:t>
            </a:r>
          </a:p>
          <a:p>
            <a:r>
              <a:rPr lang="fr-FR" dirty="0" smtClean="0"/>
              <a:t>Communiquer au CPC et aux différentes personnes ressources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4690048" y="1215996"/>
            <a:ext cx="3931920" cy="792162"/>
          </a:xfrm>
        </p:spPr>
        <p:txBody>
          <a:bodyPr/>
          <a:lstStyle/>
          <a:p>
            <a:pPr algn="ctr"/>
            <a:r>
              <a:rPr lang="fr-FR" dirty="0" smtClean="0"/>
              <a:t>Rôle des élèves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7012" y="1960880"/>
            <a:ext cx="3931920" cy="348996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Communiquer avec la mairie pour connaître la disponibilité de l’installation et la réserver et avec les différentes personnes ressources</a:t>
            </a:r>
          </a:p>
          <a:p>
            <a:r>
              <a:rPr lang="fr-FR" dirty="0" smtClean="0"/>
              <a:t>Pour les C3, définir le format de la R. (tournoi – ateliers)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2477685" y="6037220"/>
            <a:ext cx="388434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064" y="5804299"/>
            <a:ext cx="1160209" cy="59804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9368" y="727338"/>
            <a:ext cx="8183880" cy="1051560"/>
          </a:xfrm>
        </p:spPr>
        <p:txBody>
          <a:bodyPr/>
          <a:lstStyle/>
          <a:p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2.b. Organiser la rencontre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1240980"/>
            <a:ext cx="3931920" cy="792162"/>
          </a:xfrm>
        </p:spPr>
        <p:txBody>
          <a:bodyPr/>
          <a:lstStyle/>
          <a:p>
            <a:pPr algn="ctr"/>
            <a:r>
              <a:rPr lang="fr-FR" dirty="0" smtClean="0"/>
              <a:t>Tâches à accomplir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607224" y="2492896"/>
            <a:ext cx="3931920" cy="3489960"/>
          </a:xfrm>
        </p:spPr>
        <p:txBody>
          <a:bodyPr>
            <a:normAutofit/>
          </a:bodyPr>
          <a:lstStyle/>
          <a:p>
            <a:r>
              <a:rPr lang="fr-FR" dirty="0" smtClean="0"/>
              <a:t>Etablir la répartition des classes / poules</a:t>
            </a:r>
          </a:p>
          <a:p>
            <a:r>
              <a:rPr lang="fr-FR" dirty="0" smtClean="0"/>
              <a:t>Etablir la liste du matériel sportif et des ressources documentaires (règles – feuilles de score…)</a:t>
            </a:r>
          </a:p>
          <a:p>
            <a:r>
              <a:rPr lang="fr-FR" dirty="0" smtClean="0"/>
              <a:t>Définir le nombre d’ </a:t>
            </a:r>
            <a:r>
              <a:rPr lang="fr-FR" dirty="0" err="1" smtClean="0"/>
              <a:t>encadrants</a:t>
            </a:r>
            <a:r>
              <a:rPr lang="fr-FR" dirty="0" smtClean="0"/>
              <a:t> nécessaires au déroulement de R. (parents)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4637013" y="1217390"/>
            <a:ext cx="3931920" cy="792162"/>
          </a:xfrm>
        </p:spPr>
        <p:txBody>
          <a:bodyPr/>
          <a:lstStyle/>
          <a:p>
            <a:pPr algn="ctr"/>
            <a:r>
              <a:rPr lang="fr-FR" dirty="0" smtClean="0"/>
              <a:t>Rôle des élèves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37013" y="2348880"/>
            <a:ext cx="3931920" cy="348996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Ces tâches peuvent être effectuées par les élèves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2542634" y="6071261"/>
            <a:ext cx="3960440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224" y="5780772"/>
            <a:ext cx="1283965" cy="66183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5308" y="486711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3. Préparer la rencontre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5328" y="1412702"/>
            <a:ext cx="3931920" cy="792162"/>
          </a:xfrm>
        </p:spPr>
        <p:txBody>
          <a:bodyPr/>
          <a:lstStyle/>
          <a:p>
            <a:pPr algn="ctr"/>
            <a:r>
              <a:rPr lang="fr-FR" dirty="0" smtClean="0"/>
              <a:t>Tâches à accomplir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636072" y="2204864"/>
            <a:ext cx="3931920" cy="3489960"/>
          </a:xfrm>
        </p:spPr>
        <p:txBody>
          <a:bodyPr/>
          <a:lstStyle/>
          <a:p>
            <a:r>
              <a:rPr lang="fr-FR" dirty="0" smtClean="0"/>
              <a:t>Concevoir la séquence d’apprentissage (8-12 séances) avec des situations d’apprentissage progressives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4635550" y="1389236"/>
            <a:ext cx="3931920" cy="792162"/>
          </a:xfrm>
        </p:spPr>
        <p:txBody>
          <a:bodyPr/>
          <a:lstStyle/>
          <a:p>
            <a:pPr algn="ctr"/>
            <a:r>
              <a:rPr lang="fr-FR" dirty="0" smtClean="0"/>
              <a:t>Rôle des élèves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2095739"/>
            <a:ext cx="3931920" cy="3489960"/>
          </a:xfrm>
        </p:spPr>
        <p:txBody>
          <a:bodyPr>
            <a:normAutofit/>
          </a:bodyPr>
          <a:lstStyle/>
          <a:p>
            <a:r>
              <a:rPr lang="fr-FR" dirty="0" smtClean="0"/>
              <a:t>Réaliser la séquence d’apprentissage avec un temps d’activité suffisant</a:t>
            </a:r>
          </a:p>
          <a:p>
            <a:r>
              <a:rPr lang="fr-FR" dirty="0" smtClean="0"/>
              <a:t>Connaître les règles</a:t>
            </a:r>
          </a:p>
          <a:p>
            <a:r>
              <a:rPr lang="fr-FR" dirty="0" smtClean="0"/>
              <a:t>CM: connaître les outils (feuilles score par ex.)</a:t>
            </a:r>
          </a:p>
          <a:p>
            <a:r>
              <a:rPr lang="fr-FR" dirty="0" smtClean="0"/>
              <a:t>Dégager des principes d’efficacité</a:t>
            </a:r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2674022" y="6143167"/>
            <a:ext cx="392034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308" y="5844179"/>
            <a:ext cx="1288380" cy="6641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6942" y="657039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Problématique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582061"/>
            <a:ext cx="8183880" cy="4187952"/>
          </a:xfrm>
        </p:spPr>
        <p:txBody>
          <a:bodyPr/>
          <a:lstStyle/>
          <a:p>
            <a:r>
              <a:rPr lang="fr-FR" dirty="0" smtClean="0"/>
              <a:t>Par groupe de 3 ou 4 :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		</a:t>
            </a:r>
            <a:r>
              <a:rPr lang="fr-FR" dirty="0" smtClean="0">
                <a:sym typeface="Wingdings" pitchFamily="2" charset="2"/>
              </a:rPr>
              <a:t> Qu’est ce qu’une rencontre?</a:t>
            </a:r>
          </a:p>
          <a:p>
            <a:pPr>
              <a:buNone/>
            </a:pPr>
            <a:endParaRPr lang="fr-FR" dirty="0" smtClean="0">
              <a:sym typeface="Wingdings" pitchFamily="2" charset="2"/>
            </a:endParaRP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		 Quels sont les intérêts?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			- pour les enfants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			- pour les enseignants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31360" y="6111874"/>
            <a:ext cx="392034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566" y="5755417"/>
            <a:ext cx="1019499" cy="52551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340" y="505269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4. Vivre la rencontre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5360" y="1583029"/>
            <a:ext cx="3931920" cy="792162"/>
          </a:xfrm>
        </p:spPr>
        <p:txBody>
          <a:bodyPr/>
          <a:lstStyle/>
          <a:p>
            <a:pPr algn="ctr"/>
            <a:r>
              <a:rPr lang="fr-FR" dirty="0" smtClean="0"/>
              <a:t>Tâches à accomplir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588596" y="2420888"/>
            <a:ext cx="3931920" cy="3489960"/>
          </a:xfrm>
        </p:spPr>
        <p:txBody>
          <a:bodyPr>
            <a:normAutofit/>
          </a:bodyPr>
          <a:lstStyle/>
          <a:p>
            <a:r>
              <a:rPr lang="fr-FR" dirty="0" smtClean="0"/>
              <a:t>Enseignant :</a:t>
            </a:r>
          </a:p>
          <a:p>
            <a:pPr>
              <a:buFontTx/>
              <a:buChar char="-"/>
            </a:pPr>
            <a:r>
              <a:rPr lang="fr-FR" dirty="0" smtClean="0"/>
              <a:t>Acteur</a:t>
            </a:r>
          </a:p>
          <a:p>
            <a:pPr>
              <a:buFontTx/>
              <a:buChar char="-"/>
            </a:pPr>
            <a:r>
              <a:rPr lang="fr-FR" dirty="0" smtClean="0"/>
              <a:t>Responsable</a:t>
            </a:r>
          </a:p>
          <a:p>
            <a:pPr>
              <a:buFontTx/>
              <a:buChar char="-"/>
            </a:pPr>
            <a:r>
              <a:rPr lang="fr-FR" dirty="0" smtClean="0"/>
              <a:t>Régulateur</a:t>
            </a:r>
          </a:p>
          <a:p>
            <a:r>
              <a:rPr lang="fr-FR" dirty="0" smtClean="0"/>
              <a:t>Parents : acteurs ou encadrants</a:t>
            </a:r>
          </a:p>
          <a:p>
            <a:r>
              <a:rPr lang="fr-FR" dirty="0" smtClean="0"/>
              <a:t> Educateurs sportifs : superviseurs - acteurs</a:t>
            </a:r>
          </a:p>
          <a:p>
            <a:pPr>
              <a:buFontTx/>
              <a:buChar char="-"/>
            </a:pP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4547280" y="1556829"/>
            <a:ext cx="3931920" cy="792162"/>
          </a:xfrm>
        </p:spPr>
        <p:txBody>
          <a:bodyPr/>
          <a:lstStyle/>
          <a:p>
            <a:pPr algn="ctr"/>
            <a:r>
              <a:rPr lang="fr-FR" dirty="0" smtClean="0"/>
              <a:t>Rôle des élèves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95468" y="2420888"/>
            <a:ext cx="3931920" cy="3489960"/>
          </a:xfrm>
        </p:spPr>
        <p:txBody>
          <a:bodyPr/>
          <a:lstStyle/>
          <a:p>
            <a:r>
              <a:rPr lang="fr-FR" dirty="0" smtClean="0"/>
              <a:t>Elève: participant + rôles sociaux à tenir (CM)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2592896" y="6093296"/>
            <a:ext cx="392034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656" y="5792421"/>
            <a:ext cx="1292040" cy="666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0936" y="51339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5. Bilan et réinvestissement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0249" y="1564958"/>
            <a:ext cx="3931920" cy="792162"/>
          </a:xfrm>
        </p:spPr>
        <p:txBody>
          <a:bodyPr/>
          <a:lstStyle/>
          <a:p>
            <a:pPr algn="ctr"/>
            <a:r>
              <a:rPr lang="fr-FR" dirty="0" smtClean="0"/>
              <a:t>Tâches à accomplir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563349" y="2357120"/>
            <a:ext cx="3931920" cy="34899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Exploitation des outils utilisés lors de la R.</a:t>
            </a:r>
          </a:p>
          <a:p>
            <a:pPr>
              <a:buFontTx/>
              <a:buChar char="-"/>
            </a:pPr>
            <a:r>
              <a:rPr lang="fr-FR" dirty="0" smtClean="0"/>
              <a:t>Effectuer un bilan de la R. avec les enfants : points forts/points faibles</a:t>
            </a:r>
          </a:p>
          <a:p>
            <a:pPr>
              <a:buFontTx/>
              <a:buChar char="-"/>
            </a:pPr>
            <a:r>
              <a:rPr lang="fr-FR" dirty="0" smtClean="0"/>
              <a:t>Envisager les remédiations</a:t>
            </a:r>
          </a:p>
          <a:p>
            <a:pPr>
              <a:buFontTx/>
              <a:buChar char="-"/>
            </a:pP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4355976" y="1564958"/>
            <a:ext cx="3931920" cy="792162"/>
          </a:xfrm>
        </p:spPr>
        <p:txBody>
          <a:bodyPr/>
          <a:lstStyle/>
          <a:p>
            <a:pPr algn="ctr"/>
            <a:r>
              <a:rPr lang="fr-FR" dirty="0" smtClean="0"/>
              <a:t>Rôle des élèves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12876" y="2357120"/>
            <a:ext cx="3931920" cy="3489960"/>
          </a:xfrm>
        </p:spPr>
        <p:txBody>
          <a:bodyPr/>
          <a:lstStyle/>
          <a:p>
            <a:r>
              <a:rPr lang="fr-FR" dirty="0" smtClean="0"/>
              <a:t>Traitement des données</a:t>
            </a:r>
          </a:p>
          <a:p>
            <a:r>
              <a:rPr lang="fr-FR" dirty="0" smtClean="0"/>
              <a:t>Se projeter</a:t>
            </a:r>
          </a:p>
          <a:p>
            <a:r>
              <a:rPr lang="fr-FR" dirty="0" smtClean="0"/>
              <a:t>Rédiger des lettres de remerciements (mairie – district – USEP…)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2486484" y="6064874"/>
            <a:ext cx="3992352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936" y="5702453"/>
            <a:ext cx="1466578" cy="75596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722376" y="663511"/>
            <a:ext cx="7772400" cy="1224136"/>
          </a:xfrm>
        </p:spPr>
        <p:txBody>
          <a:bodyPr/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ILLUSTRATION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722376" y="2750335"/>
            <a:ext cx="7772400" cy="24802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fr-FR" sz="2800" u="sng" dirty="0" smtClean="0">
                <a:solidFill>
                  <a:schemeClr val="tx1"/>
                </a:solidFill>
              </a:rPr>
              <a:t>Cas pratique C3</a:t>
            </a:r>
            <a:r>
              <a:rPr lang="fr-FR" sz="28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 BADMINTON - SPORTS CO - BIATHLON</a:t>
            </a:r>
          </a:p>
          <a:p>
            <a:pPr algn="ctr"/>
            <a:endParaRPr lang="fr-FR" sz="2800" dirty="0" smtClean="0"/>
          </a:p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Deux classes de deux écoles souhaitent réaliser une rencontre</a:t>
            </a:r>
          </a:p>
          <a:p>
            <a:pPr algn="ctr"/>
            <a:endParaRPr lang="fr-FR" sz="2800" dirty="0" smtClean="0">
              <a:solidFill>
                <a:srgbClr val="FF0000"/>
              </a:solidFill>
            </a:endParaRPr>
          </a:p>
          <a:p>
            <a:pPr algn="ctr"/>
            <a:r>
              <a:rPr lang="fr-FR" sz="2800" i="1" dirty="0" smtClean="0">
                <a:solidFill>
                  <a:schemeClr val="tx1"/>
                </a:solidFill>
              </a:rPr>
              <a:t>A vous de la construire</a:t>
            </a:r>
            <a:endParaRPr lang="fr-FR" sz="2800" i="1" dirty="0">
              <a:solidFill>
                <a:schemeClr val="tx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648404" y="6093296"/>
            <a:ext cx="392034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376" y="5771945"/>
            <a:ext cx="1355973" cy="69895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1224136"/>
          </a:xfrm>
        </p:spPr>
        <p:txBody>
          <a:bodyPr/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ILLUSTRATION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722376" y="2620912"/>
            <a:ext cx="7772400" cy="24802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fr-FR" sz="2800" u="sng" dirty="0" smtClean="0">
                <a:solidFill>
                  <a:schemeClr val="tx1"/>
                </a:solidFill>
              </a:rPr>
              <a:t>Cas pratiques C2</a:t>
            </a:r>
            <a:r>
              <a:rPr lang="fr-FR" sz="2800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ATHLETISME – JEUX COLLECTIFS - GYM</a:t>
            </a:r>
          </a:p>
          <a:p>
            <a:pPr algn="ctr"/>
            <a:endParaRPr lang="fr-FR" sz="2800" dirty="0" smtClean="0"/>
          </a:p>
          <a:p>
            <a:pPr algn="ctr"/>
            <a:r>
              <a:rPr lang="fr-FR" sz="2800" dirty="0" smtClean="0">
                <a:solidFill>
                  <a:srgbClr val="FF0000"/>
                </a:solidFill>
              </a:rPr>
              <a:t>Deux classes de deux écoles souhaitent réaliser une rencontre</a:t>
            </a:r>
          </a:p>
          <a:p>
            <a:pPr algn="ctr"/>
            <a:endParaRPr lang="fr-FR" sz="2800" dirty="0" smtClean="0">
              <a:solidFill>
                <a:srgbClr val="FF0000"/>
              </a:solidFill>
            </a:endParaRPr>
          </a:p>
          <a:p>
            <a:pPr algn="ctr"/>
            <a:r>
              <a:rPr lang="fr-FR" sz="2800" i="1" dirty="0" smtClean="0">
                <a:solidFill>
                  <a:schemeClr val="tx1"/>
                </a:solidFill>
              </a:rPr>
              <a:t>A vous de la construire</a:t>
            </a:r>
            <a:endParaRPr lang="fr-FR" sz="2800" i="1" dirty="0">
              <a:solidFill>
                <a:schemeClr val="tx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612400" y="6093296"/>
            <a:ext cx="3992352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376" y="5773192"/>
            <a:ext cx="1329344" cy="68522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3767092"/>
            <a:ext cx="7128792" cy="9361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2800" dirty="0" smtClean="0">
                <a:solidFill>
                  <a:srgbClr val="0070C0"/>
                </a:solidFill>
              </a:rPr>
              <a:t>Ressources pédagogiques </a:t>
            </a:r>
            <a:r>
              <a:rPr lang="fr-FR" sz="2800" dirty="0">
                <a:solidFill>
                  <a:srgbClr val="0070C0"/>
                </a:solidFill>
              </a:rPr>
              <a:t>USEP nationales:</a:t>
            </a:r>
            <a:br>
              <a:rPr lang="fr-FR" sz="2800" dirty="0">
                <a:solidFill>
                  <a:srgbClr val="0070C0"/>
                </a:solidFill>
              </a:rPr>
            </a:br>
            <a:r>
              <a:rPr lang="fr-FR" sz="2800" dirty="0" smtClean="0">
                <a:solidFill>
                  <a:srgbClr val="0070C0"/>
                </a:solidFill>
              </a:rPr>
              <a:t>  </a:t>
            </a:r>
            <a:r>
              <a:rPr lang="fr-FR" sz="1600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fr-FR" sz="1600" dirty="0">
                <a:solidFill>
                  <a:srgbClr val="0070C0"/>
                </a:solidFill>
                <a:hlinkClick r:id="rId2"/>
              </a:rPr>
              <a:t>://</a:t>
            </a:r>
            <a:r>
              <a:rPr lang="fr-FR" sz="1600" dirty="0" smtClean="0">
                <a:solidFill>
                  <a:srgbClr val="0070C0"/>
                </a:solidFill>
                <a:hlinkClick r:id="rId2"/>
              </a:rPr>
              <a:t>www.u-s-e-p.org/pdf/RESSOURCES%20PEDAGOGIQUES%20USEP.pdf</a:t>
            </a:r>
            <a:r>
              <a:rPr lang="fr-FR" sz="1600" dirty="0" smtClean="0">
                <a:solidFill>
                  <a:srgbClr val="0070C0"/>
                </a:solidFill>
              </a:rPr>
              <a:t> 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51720" y="2962097"/>
            <a:ext cx="5303560" cy="420624"/>
          </a:xfrm>
        </p:spPr>
        <p:txBody>
          <a:bodyPr>
            <a:noAutofit/>
          </a:bodyPr>
          <a:lstStyle/>
          <a:p>
            <a:r>
              <a:rPr lang="fr-FR" sz="3200" dirty="0" smtClean="0">
                <a:hlinkClick r:id="rId3"/>
              </a:rPr>
              <a:t>http</a:t>
            </a:r>
            <a:r>
              <a:rPr lang="fr-FR" sz="3200" dirty="0">
                <a:hlinkClick r:id="rId3"/>
              </a:rPr>
              <a:t>://usep21.org</a:t>
            </a:r>
            <a:r>
              <a:rPr lang="fr-FR" sz="3200" dirty="0" smtClean="0">
                <a:hlinkClick r:id="rId3"/>
              </a:rPr>
              <a:t>/</a:t>
            </a:r>
            <a:r>
              <a:rPr lang="fr-FR" sz="3200" dirty="0" smtClean="0"/>
              <a:t> </a:t>
            </a:r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03064" y="6093296"/>
            <a:ext cx="392034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296" y="5833701"/>
            <a:ext cx="1211957" cy="62472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2055" y="1195466"/>
            <a:ext cx="5456584" cy="1727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2195" y="874548"/>
            <a:ext cx="77724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</a:t>
            </a:r>
            <a:br>
              <a:rPr lang="fr-FR" dirty="0" smtClean="0"/>
            </a:br>
            <a:r>
              <a:rPr lang="fr-FR" dirty="0" smtClean="0"/>
              <a:t>Pôle direction</a:t>
            </a:r>
            <a:br>
              <a:rPr lang="fr-FR" dirty="0" smtClean="0"/>
            </a:br>
            <a:r>
              <a:rPr lang="fr-FR" dirty="0" smtClean="0"/>
              <a:t>N°6</a:t>
            </a:r>
            <a:br>
              <a:rPr lang="fr-FR" dirty="0" smtClean="0"/>
            </a:br>
            <a:r>
              <a:rPr lang="fr-FR" dirty="0" smtClean="0"/>
              <a:t>affaire suivie par</a:t>
            </a:r>
            <a:br>
              <a:rPr lang="fr-FR" dirty="0" smtClean="0"/>
            </a:br>
            <a:r>
              <a:rPr lang="fr-FR" dirty="0" smtClean="0"/>
              <a:t>Audrey </a:t>
            </a:r>
            <a:r>
              <a:rPr lang="fr-FR" dirty="0" err="1" smtClean="0"/>
              <a:t>Daspet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0" dirty="0" smtClean="0"/>
              <a:t>Téléphone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0" dirty="0" smtClean="0"/>
              <a:t>03 80.68.13.02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0" dirty="0" smtClean="0"/>
              <a:t>Fax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0" dirty="0" smtClean="0"/>
              <a:t>03 80.68.13.19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0" dirty="0" smtClean="0"/>
              <a:t>Mél.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0" dirty="0" smtClean="0"/>
              <a:t>dir21-sec.ia21@ac-dijon.fr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9 rue des Normaliens fusillés</a:t>
            </a:r>
            <a:br>
              <a:rPr lang="fr-FR" dirty="0" smtClean="0"/>
            </a:br>
            <a:r>
              <a:rPr lang="fr-FR" dirty="0" smtClean="0"/>
              <a:t>et de leur camarade</a:t>
            </a:r>
            <a:br>
              <a:rPr lang="fr-FR" dirty="0" smtClean="0"/>
            </a:br>
            <a:r>
              <a:rPr lang="fr-FR" dirty="0" smtClean="0"/>
              <a:t>BP 73545</a:t>
            </a:r>
            <a:br>
              <a:rPr lang="fr-FR" dirty="0" smtClean="0"/>
            </a:br>
            <a:r>
              <a:rPr lang="fr-FR" dirty="0" smtClean="0"/>
              <a:t>21035 Dijon Cedex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dirty="0" smtClean="0"/>
              <a:t> </a:t>
            </a:r>
            <a:br>
              <a:rPr lang="fr-FR" dirty="0" smtClean="0"/>
            </a:br>
            <a:r>
              <a:rPr lang="fr-FR" sz="4000" dirty="0" smtClean="0"/>
              <a:t> </a:t>
            </a:r>
            <a:r>
              <a:rPr lang="fr-F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NOTE DEPARTEMENTALE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2200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2400" cy="3240360"/>
          </a:xfrm>
        </p:spPr>
        <p:txBody>
          <a:bodyPr>
            <a:normAutofit fontScale="92500" lnSpcReduction="10000"/>
          </a:bodyPr>
          <a:lstStyle/>
          <a:p>
            <a:r>
              <a:rPr lang="fr-FR" sz="2400" b="1" i="1" dirty="0" smtClean="0"/>
              <a:t>29 janvier 2013</a:t>
            </a:r>
          </a:p>
          <a:p>
            <a:endParaRPr lang="fr-FR" sz="2400" dirty="0" smtClean="0"/>
          </a:p>
          <a:p>
            <a:pPr algn="ctr"/>
            <a:r>
              <a:rPr lang="fr-FR" sz="2400" b="1" dirty="0" smtClean="0">
                <a:solidFill>
                  <a:schemeClr val="tx2"/>
                </a:solidFill>
              </a:rPr>
              <a:t>Rencontre sportive ou EPS – en tout ou partie – sur le temps scolaire</a:t>
            </a:r>
          </a:p>
          <a:p>
            <a:pPr algn="l">
              <a:buFontTx/>
              <a:buChar char="-"/>
            </a:pPr>
            <a:r>
              <a:rPr lang="fr-FR" sz="2400" dirty="0" smtClean="0">
                <a:solidFill>
                  <a:schemeClr val="tx2"/>
                </a:solidFill>
              </a:rPr>
              <a:t>  Définitions</a:t>
            </a:r>
          </a:p>
          <a:p>
            <a:pPr algn="l">
              <a:buFontTx/>
              <a:buChar char="-"/>
            </a:pPr>
            <a:r>
              <a:rPr lang="fr-FR" sz="2400" dirty="0" smtClean="0">
                <a:solidFill>
                  <a:schemeClr val="tx2"/>
                </a:solidFill>
              </a:rPr>
              <a:t>  Réglementation départementale 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     </a:t>
            </a:r>
            <a:r>
              <a:rPr lang="fr-FR" dirty="0" smtClean="0">
                <a:solidFill>
                  <a:srgbClr val="0070C0"/>
                </a:solidFill>
                <a:hlinkClick r:id="rId2"/>
              </a:rPr>
              <a:t>Site </a:t>
            </a:r>
            <a:r>
              <a:rPr lang="fr-FR" dirty="0">
                <a:solidFill>
                  <a:srgbClr val="0070C0"/>
                </a:solidFill>
                <a:hlinkClick r:id="rId2"/>
              </a:rPr>
              <a:t>EPS </a:t>
            </a:r>
            <a:r>
              <a:rPr lang="fr-FR" dirty="0" smtClean="0">
                <a:solidFill>
                  <a:srgbClr val="0070C0"/>
                </a:solidFill>
                <a:hlinkClick r:id="rId2"/>
              </a:rPr>
              <a:t>DSDEN21</a:t>
            </a:r>
            <a:endParaRPr lang="fr-FR" dirty="0" smtClean="0">
              <a:solidFill>
                <a:srgbClr val="0070C0"/>
              </a:solidFill>
            </a:endParaRPr>
          </a:p>
          <a:p>
            <a:pPr algn="l">
              <a:buFontTx/>
              <a:buChar char="-"/>
            </a:pPr>
            <a:r>
              <a:rPr lang="fr-FR" dirty="0" smtClean="0">
                <a:solidFill>
                  <a:srgbClr val="0070C0"/>
                </a:solidFill>
                <a:hlinkClick r:id="rId3"/>
              </a:rPr>
              <a:t>     Procédure pour interventions dans cadre convention DSDEN-Comités sportifs-USEP</a:t>
            </a:r>
            <a:endParaRPr lang="fr-FR" dirty="0">
              <a:solidFill>
                <a:srgbClr val="0070C0"/>
              </a:solidFill>
            </a:endParaRPr>
          </a:p>
          <a:p>
            <a:pPr algn="ctr"/>
            <a:endParaRPr lang="fr-FR" dirty="0" smtClean="0">
              <a:solidFill>
                <a:schemeClr val="accent3"/>
              </a:solidFill>
            </a:endParaRPr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69053" y="6088327"/>
            <a:ext cx="3992352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5777797"/>
            <a:ext cx="1224136" cy="63099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3651" y="332657"/>
            <a:ext cx="8183880" cy="3384376"/>
          </a:xfrm>
        </p:spPr>
        <p:txBody>
          <a:bodyPr>
            <a:normAutofit fontScale="90000"/>
          </a:bodyPr>
          <a:lstStyle/>
          <a:p>
            <a:pPr lvl="0" algn="ctr"/>
            <a:r>
              <a:rPr lang="fr-FR" sz="3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Définitions:</a:t>
            </a:r>
            <a:r>
              <a:rPr lang="fr-FR" sz="3100" b="0" dirty="0" smtClean="0"/>
              <a:t/>
            </a:r>
            <a:br>
              <a:rPr lang="fr-FR" sz="3100" b="0" dirty="0" smtClean="0"/>
            </a:br>
            <a:r>
              <a:rPr lang="fr-FR" sz="1800" b="0" dirty="0" smtClean="0">
                <a:hlinkClick r:id="rId2"/>
              </a:rPr>
              <a:t>Note de service DASEN21 rencontre sportive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b="0" dirty="0" smtClean="0">
                <a:solidFill>
                  <a:schemeClr val="tx1"/>
                </a:solidFill>
              </a:rPr>
              <a:t>&gt; La rencontre </a:t>
            </a:r>
            <a:r>
              <a:rPr lang="fr-FR" sz="2700" b="0" u="sng" dirty="0" smtClean="0">
                <a:solidFill>
                  <a:schemeClr val="tx1"/>
                </a:solidFill>
              </a:rPr>
              <a:t>sportive</a:t>
            </a:r>
            <a:r>
              <a:rPr lang="fr-FR" sz="2700" b="0" dirty="0" smtClean="0">
                <a:solidFill>
                  <a:schemeClr val="tx1"/>
                </a:solidFill>
              </a:rPr>
              <a:t> est une rencontre initiée et organisée par toute personne ou organisme extérieur à l’Education </a:t>
            </a:r>
            <a:r>
              <a:rPr lang="fr-FR" sz="2700" b="0" dirty="0">
                <a:solidFill>
                  <a:schemeClr val="tx1"/>
                </a:solidFill>
              </a:rPr>
              <a:t>N</a:t>
            </a:r>
            <a:r>
              <a:rPr lang="fr-FR" sz="2700" b="0" dirty="0" smtClean="0">
                <a:solidFill>
                  <a:schemeClr val="tx1"/>
                </a:solidFill>
              </a:rPr>
              <a:t>ationale ; exemples : USEP – collectivité territoriale, fédération sportive, club.</a:t>
            </a:r>
            <a:r>
              <a:rPr lang="fr-FR" sz="2700" dirty="0" smtClean="0">
                <a:solidFill>
                  <a:schemeClr val="tx2"/>
                </a:solidFill>
              </a:rPr>
              <a:t/>
            </a:r>
            <a:br>
              <a:rPr lang="fr-FR" sz="2700" dirty="0" smtClean="0">
                <a:solidFill>
                  <a:schemeClr val="tx2"/>
                </a:solidFill>
              </a:rPr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b="0" dirty="0" smtClean="0">
                <a:solidFill>
                  <a:schemeClr val="accent1"/>
                </a:solidFill>
              </a:rPr>
              <a:t>&gt; La rencontre </a:t>
            </a:r>
            <a:r>
              <a:rPr lang="fr-FR" sz="2700" b="0" u="sng" dirty="0" smtClean="0">
                <a:solidFill>
                  <a:schemeClr val="accent1"/>
                </a:solidFill>
              </a:rPr>
              <a:t>EPS</a:t>
            </a:r>
            <a:r>
              <a:rPr lang="fr-FR" sz="2700" b="0" dirty="0" smtClean="0">
                <a:solidFill>
                  <a:schemeClr val="accent1"/>
                </a:solidFill>
              </a:rPr>
              <a:t> est une rencontre inter - classes ou inter-écoles. Elle est autorisée par le directeur d’école, initiée, organisée par des enseignants et peut être coordonnée par le CPC en charge des missions EPS.</a:t>
            </a:r>
            <a:br>
              <a:rPr lang="fr-FR" sz="2700" b="0" dirty="0" smtClean="0">
                <a:solidFill>
                  <a:schemeClr val="accent1"/>
                </a:solidFill>
              </a:rPr>
            </a:br>
            <a:endParaRPr lang="fr-FR" sz="1800" b="0" dirty="0">
              <a:solidFill>
                <a:schemeClr val="accent1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413411" y="6093296"/>
            <a:ext cx="4064360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710" y="5661248"/>
            <a:ext cx="1247135" cy="64285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0868" y="826485"/>
            <a:ext cx="818388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CONVENTION POUR L'ORGANISATION D'ACTIVITÉS</a:t>
            </a:r>
            <a:br>
              <a:rPr lang="fr-F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fr-FR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IMPLIQUANT DES INTERVENANTS EXTERIEURS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5978" y="2852936"/>
            <a:ext cx="8183880" cy="244827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Article III de la note départementale du 29janvier 2013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« A l’issue de la séquence, une rencontre EPS entre plusieurs classes et/ou plusieurs écoles pourra être organisée par les enseignants et les intervenants afin de finaliser les apprentissages ; elle pourra faire l’objet de l’évaluation terminale (cf. note départementale sur les rencontres). »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89874" y="6021288"/>
            <a:ext cx="3992352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220" y="5722172"/>
            <a:ext cx="1288628" cy="66424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933056"/>
            <a:ext cx="777240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2562409"/>
            <a:ext cx="3312368" cy="2188041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Font typeface="Arial" charset="0"/>
              <a:buChar char="•"/>
            </a:pPr>
            <a:r>
              <a:rPr lang="fr-FR" sz="3200" dirty="0" smtClean="0"/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Rencontre inter – classes</a:t>
            </a:r>
          </a:p>
          <a:p>
            <a:pPr algn="ctr">
              <a:buFont typeface="Arial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Rencontre inter – écoles</a:t>
            </a:r>
          </a:p>
          <a:p>
            <a:pPr algn="ctr"/>
            <a:endParaRPr lang="fr-FR" sz="3200" dirty="0">
              <a:solidFill>
                <a:schemeClr val="tx2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70389" y="6054749"/>
            <a:ext cx="3866152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5372" y="764704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TYPES DE RENCONTRES</a:t>
            </a:r>
            <a:endParaRPr lang="fr-FR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5509583"/>
            <a:ext cx="1296144" cy="66811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0877" y="5506132"/>
            <a:ext cx="664280" cy="88267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426868" y="2562409"/>
            <a:ext cx="3742184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fr-FR" sz="2800" dirty="0" smtClean="0">
                <a:solidFill>
                  <a:schemeClr val="bg1"/>
                </a:solidFill>
              </a:rPr>
              <a:t> Rencontre </a:t>
            </a:r>
            <a:r>
              <a:rPr lang="fr-FR" sz="2800" dirty="0">
                <a:solidFill>
                  <a:schemeClr val="bg1"/>
                </a:solidFill>
              </a:rPr>
              <a:t>découverte</a:t>
            </a:r>
          </a:p>
          <a:p>
            <a:pPr algn="ctr">
              <a:buFont typeface="Arial" charset="0"/>
              <a:buChar char="•"/>
            </a:pPr>
            <a:r>
              <a:rPr lang="fr-FR" sz="2800" dirty="0">
                <a:solidFill>
                  <a:schemeClr val="bg1"/>
                </a:solidFill>
              </a:rPr>
              <a:t> Rencontre réinvestissement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55576" y="1828319"/>
            <a:ext cx="3312368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Adversaires-partenaires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426868" y="1786667"/>
            <a:ext cx="374218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Objectif </a:t>
            </a:r>
            <a:endParaRPr lang="fr-FR" sz="280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83890" y="286720"/>
            <a:ext cx="8183880" cy="1051560"/>
          </a:xfrm>
        </p:spPr>
        <p:txBody>
          <a:bodyPr/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LA RENCONTRE USEP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712846" y="2217163"/>
            <a:ext cx="2418993" cy="538699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Rôle de l’USEP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684714" y="2924944"/>
            <a:ext cx="2447126" cy="26292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fr-FR" dirty="0" smtClean="0"/>
              <a:t>Planification</a:t>
            </a:r>
          </a:p>
          <a:p>
            <a:r>
              <a:rPr lang="fr-FR" dirty="0" smtClean="0"/>
              <a:t>Info des CPC</a:t>
            </a:r>
          </a:p>
          <a:p>
            <a:r>
              <a:rPr lang="fr-FR" dirty="0" smtClean="0"/>
              <a:t>Organisation</a:t>
            </a:r>
          </a:p>
          <a:p>
            <a:r>
              <a:rPr lang="fr-FR" dirty="0" smtClean="0"/>
              <a:t>Ressources</a:t>
            </a:r>
          </a:p>
          <a:p>
            <a:pPr>
              <a:buNone/>
            </a:pPr>
            <a:r>
              <a:rPr lang="fr-FR" dirty="0" smtClean="0"/>
              <a:t>		- humaines</a:t>
            </a:r>
          </a:p>
          <a:p>
            <a:pPr>
              <a:buNone/>
            </a:pPr>
            <a:r>
              <a:rPr lang="fr-FR" dirty="0" smtClean="0"/>
              <a:t>		- matérielles</a:t>
            </a:r>
          </a:p>
          <a:p>
            <a:pPr>
              <a:buNone/>
            </a:pPr>
            <a:r>
              <a:rPr lang="fr-FR" dirty="0" smtClean="0"/>
              <a:t>		- pédagogiques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735850" y="2205901"/>
            <a:ext cx="3931920" cy="54996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 smtClean="0"/>
              <a:t>Rôle de l’enseignant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735850" y="2924944"/>
            <a:ext cx="3931920" cy="187220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Préparation des élèves</a:t>
            </a:r>
          </a:p>
          <a:p>
            <a:r>
              <a:rPr lang="fr-FR" dirty="0" smtClean="0"/>
              <a:t>Participation à l’animation</a:t>
            </a:r>
          </a:p>
          <a:p>
            <a:r>
              <a:rPr lang="fr-FR" dirty="0" smtClean="0"/>
              <a:t>Exploitation de la rencontre en classe </a:t>
            </a:r>
            <a:r>
              <a:rPr lang="fr-FR" sz="1400" dirty="0" smtClean="0"/>
              <a:t>(traitement de données, lecture de documents, expression écrite, TICE,…)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2519169" y="6069205"/>
            <a:ext cx="392034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714" y="5751619"/>
            <a:ext cx="1325705" cy="68335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57" y="5510148"/>
            <a:ext cx="664280" cy="88267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0208" y="470319"/>
            <a:ext cx="8183880" cy="1051560"/>
          </a:xfrm>
        </p:spPr>
        <p:txBody>
          <a:bodyPr/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LA RENCONTRE EPS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539553" y="2924274"/>
            <a:ext cx="2448272" cy="1910195"/>
          </a:xfrm>
        </p:spPr>
        <p:txBody>
          <a:bodyPr>
            <a:normAutofit/>
          </a:bodyPr>
          <a:lstStyle/>
          <a:p>
            <a:r>
              <a:rPr lang="fr-FR" dirty="0" smtClean="0"/>
              <a:t>MAD Ressources: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fr-FR" sz="2000" dirty="0" smtClean="0">
                <a:sym typeface="Wingdings" panose="05000000000000000000" pitchFamily="2" charset="2"/>
              </a:rPr>
              <a:t>Pédagogiques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000" dirty="0" smtClean="0">
                <a:sym typeface="Wingdings" panose="05000000000000000000" pitchFamily="2" charset="2"/>
              </a:rPr>
              <a:t>Matérielles</a:t>
            </a:r>
            <a:r>
              <a:rPr lang="fr-FR" sz="2000" dirty="0" smtClean="0"/>
              <a:t> </a:t>
            </a:r>
          </a:p>
          <a:p>
            <a:endParaRPr lang="fr-FR" sz="2000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892181" y="2532497"/>
            <a:ext cx="3147993" cy="2701280"/>
          </a:xfrm>
        </p:spPr>
        <p:txBody>
          <a:bodyPr/>
          <a:lstStyle/>
          <a:p>
            <a:r>
              <a:rPr lang="fr-FR" dirty="0" smtClean="0"/>
              <a:t>Planification</a:t>
            </a:r>
          </a:p>
          <a:p>
            <a:r>
              <a:rPr lang="fr-FR" dirty="0" smtClean="0"/>
              <a:t>Info du CPC</a:t>
            </a:r>
          </a:p>
          <a:p>
            <a:r>
              <a:rPr lang="fr-FR" dirty="0" smtClean="0"/>
              <a:t>Organisation</a:t>
            </a:r>
          </a:p>
          <a:p>
            <a:r>
              <a:rPr lang="fr-FR" dirty="0" smtClean="0"/>
              <a:t>Préparation</a:t>
            </a:r>
          </a:p>
          <a:p>
            <a:r>
              <a:rPr lang="fr-FR" dirty="0" smtClean="0"/>
              <a:t>Participation</a:t>
            </a:r>
          </a:p>
          <a:p>
            <a:r>
              <a:rPr lang="fr-FR" dirty="0" smtClean="0"/>
              <a:t>Exploitation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2387446" y="6085208"/>
            <a:ext cx="3920344" cy="365125"/>
          </a:xfrm>
        </p:spPr>
        <p:txBody>
          <a:bodyPr/>
          <a:lstStyle/>
          <a:p>
            <a:r>
              <a:rPr lang="fr-FR" dirty="0" smtClean="0"/>
              <a:t>Sylvie BENOÎT - CPD / Fabrice BINON - Délégué USEP 21</a:t>
            </a:r>
            <a:endParaRPr lang="fr-FR" dirty="0"/>
          </a:p>
        </p:txBody>
      </p:sp>
      <p:sp>
        <p:nvSpPr>
          <p:cNvPr id="10" name="Espace réservé du contenu 4"/>
          <p:cNvSpPr txBox="1">
            <a:spLocks/>
          </p:cNvSpPr>
          <p:nvPr/>
        </p:nvSpPr>
        <p:spPr>
          <a:xfrm>
            <a:off x="3059833" y="2907044"/>
            <a:ext cx="2448271" cy="2445556"/>
          </a:xfrm>
          <a:prstGeom prst="rect">
            <a:avLst/>
          </a:prstGeom>
        </p:spPr>
        <p:txBody>
          <a:bodyPr vert="horz" lIns="182880" tIns="91440" anchor="t">
            <a:noAutofit/>
          </a:bodyPr>
          <a:lstStyle/>
          <a:p>
            <a:pPr lvl="1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sym typeface="Wingdings" panose="05000000000000000000" pitchFamily="2" charset="2"/>
              </a:rPr>
              <a:t>Coordination éventuelle</a:t>
            </a:r>
            <a:endParaRPr lang="fr-FR" sz="1600" dirty="0">
              <a:sym typeface="Wingdings" panose="05000000000000000000" pitchFamily="2" charset="2"/>
            </a:endParaRPr>
          </a:p>
          <a:p>
            <a:pPr lvl="1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fr-FR" sz="1600" dirty="0" smtClean="0">
                <a:sym typeface="Wingdings" panose="05000000000000000000" pitchFamily="2" charset="2"/>
              </a:rPr>
              <a:t>Conseils techniques et pédagogiques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435" y="6021287"/>
            <a:ext cx="984222" cy="44549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5229200"/>
            <a:ext cx="1367929" cy="116362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11560" y="1556792"/>
            <a:ext cx="2232248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Rôle de l’ USEP</a:t>
            </a:r>
          </a:p>
          <a:p>
            <a:pPr algn="ctr"/>
            <a:r>
              <a:rPr lang="fr-FR" dirty="0" smtClean="0"/>
              <a:t>Si école affiliée</a:t>
            </a:r>
            <a:endParaRPr lang="fr-FR" dirty="0"/>
          </a:p>
        </p:txBody>
      </p:sp>
      <p:sp>
        <p:nvSpPr>
          <p:cNvPr id="1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436096" y="1628800"/>
            <a:ext cx="3355856" cy="54996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sz="1800" dirty="0" smtClean="0"/>
              <a:t>Rôle de l’équipe éducative</a:t>
            </a:r>
            <a:endParaRPr lang="fr-FR" sz="1800" dirty="0"/>
          </a:p>
        </p:txBody>
      </p:sp>
      <p:sp>
        <p:nvSpPr>
          <p:cNvPr id="18" name="Rectangle 17"/>
          <p:cNvSpPr/>
          <p:nvPr/>
        </p:nvSpPr>
        <p:spPr>
          <a:xfrm>
            <a:off x="3851920" y="1628800"/>
            <a:ext cx="1008112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Rôle du CPC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71786" y="3645024"/>
            <a:ext cx="398824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1786" y="109152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ORGANISATION DE LA RENCONTRE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183880" cy="403244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QUI?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QUAND?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OU?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/>
              <a:t>COMMENT?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bg1"/>
                </a:solidFill>
              </a:rPr>
              <a:t>LES ÉTAPES ET LE RÔLE DES ÉLEVES</a:t>
            </a:r>
            <a:endParaRPr lang="fr-FR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fr-FR" sz="2400" dirty="0" smtClean="0">
                <a:sym typeface="Wingdings" panose="05000000000000000000" pitchFamily="2" charset="2"/>
              </a:rPr>
              <a:t>  </a:t>
            </a:r>
            <a:r>
              <a:rPr lang="fr-FR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Avant la rencontre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  Pendant la rencontre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r-FR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  Après la rencontre</a:t>
            </a:r>
            <a:r>
              <a:rPr lang="fr-FR" dirty="0" smtClean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54911" y="6083309"/>
            <a:ext cx="3920344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Sylvie BENOÎT - CPD / Fabrice BINON - Délégué USEP 21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5795104"/>
            <a:ext cx="1283965" cy="6618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5445224"/>
            <a:ext cx="1080119" cy="94759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39596"/>
            <a:ext cx="952500" cy="108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703</TotalTime>
  <Words>888</Words>
  <Application>Microsoft Office PowerPoint</Application>
  <PresentationFormat>Affichage à l'écran (4:3)</PresentationFormat>
  <Paragraphs>187</Paragraphs>
  <Slides>24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Facette</vt:lpstr>
      <vt:lpstr>LA RENCONTRE DANS LE CADRE DE L’ ENSEIGNEMENT DE L’ EPS </vt:lpstr>
      <vt:lpstr>Problématique</vt:lpstr>
      <vt:lpstr>L Pôle direction N°6 affaire suivie par Audrey Daspet Téléphone 03 80.68.13.02 Fax 03 80.68.13.19 Mél. dir21-sec.ia21@ac-dijon.fr     9 rue des Normaliens fusillés et de leur camarade BP 73545 21035 Dijon Cedex                                                                        NOTE DEPARTEMENTALE </vt:lpstr>
      <vt:lpstr>Définitions: Note de service DASEN21 rencontre sportive   &gt; La rencontre sportive est une rencontre initiée et organisée par toute personne ou organisme extérieur à l’Education Nationale ; exemples : USEP – collectivité territoriale, fédération sportive, club.  &gt; La rencontre EPS est une rencontre inter - classes ou inter-écoles. Elle est autorisée par le directeur d’école, initiée, organisée par des enseignants et peut être coordonnée par le CPC en charge des missions EPS. </vt:lpstr>
      <vt:lpstr> CONVENTION POUR L'ORGANISATION D'ACTIVITÉS IMPLIQUANT DES INTERVENANTS EXTERIEURS </vt:lpstr>
      <vt:lpstr>   </vt:lpstr>
      <vt:lpstr>LA RENCONTRE USEP</vt:lpstr>
      <vt:lpstr>LA RENCONTRE EPS</vt:lpstr>
      <vt:lpstr>ORGANISATION DE LA RENCONTRE</vt:lpstr>
      <vt:lpstr>     Les enseignants et les partenaires   le CPC coordonnateur mais non responsable   la commune  club et comité sportif  l’ USEP  Les organisateurs doivent présenter une attestation d’assurance couvrant explicitement les risques liés à une rencontre d’élèves- Sans cette attestation c’est l’ éducation nationale qui devient responsable   </vt:lpstr>
      <vt:lpstr>QUAND ? </vt:lpstr>
      <vt:lpstr>La rencontre découverte</vt:lpstr>
      <vt:lpstr> La rencontre réinvestissement </vt:lpstr>
      <vt:lpstr>Où ?</vt:lpstr>
      <vt:lpstr> LES ÉTAPES  1 - PLANIFIER LA RENCONTRE SPORTIVE ou EPS DANS LA PROGRAMMATION EPS  2 - ORGANISER LA RENCONTRE  3- PREPARER LA RENCONTRE  4. VIVRE LA RENCONTRE  5. BILAN ET REINVESTISSEMENT </vt:lpstr>
      <vt:lpstr>1. Programmation EPS  La rencontre n’est pas systématiquement à programmer à chaque fin de séquence d’apprentissage  Préconisation:   - Les 4 champs d’apprentissage feront chacun l’objet d’une rencontre au cours d’un cycle  - Il n’est pas pertinent pour les élèves de vivre 2 années consécutives une rencontre dans la même activité ex:  CM1: basket         CM2: basket handball ou football - De même il n’est pas pertinent  pour les élèves de vivre au cours de la même année 2 rencontres relevant du même champ d’apprentissage </vt:lpstr>
      <vt:lpstr>2.a. Organiser la rencontre</vt:lpstr>
      <vt:lpstr>2.b. Organiser la rencontre</vt:lpstr>
      <vt:lpstr>3. Préparer la rencontre </vt:lpstr>
      <vt:lpstr>4. Vivre la rencontre </vt:lpstr>
      <vt:lpstr>5. Bilan et réinvestissement </vt:lpstr>
      <vt:lpstr>ILLUSTRATION</vt:lpstr>
      <vt:lpstr>ILLUSTRATION</vt:lpstr>
      <vt:lpstr> Ressources pédagogiques USEP nationales:   http://www.u-s-e-p.org/pdf/RESSOURCES%20PEDAGOGIQUES%20USEP.pdf </vt:lpstr>
    </vt:vector>
  </TitlesOfParts>
  <Company>Académie de Dijon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PREPARER ET ORGANISER UNE RENCONTRE</dc:title>
  <dc:creator>Rectorat de Dijon</dc:creator>
  <cp:lastModifiedBy>Rectorat de Dijon</cp:lastModifiedBy>
  <cp:revision>106</cp:revision>
  <dcterms:created xsi:type="dcterms:W3CDTF">2016-11-01T17:35:44Z</dcterms:created>
  <dcterms:modified xsi:type="dcterms:W3CDTF">2016-11-30T12:48:17Z</dcterms:modified>
</cp:coreProperties>
</file>