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8" r:id="rId3"/>
    <p:sldId id="264" r:id="rId4"/>
    <p:sldId id="290" r:id="rId5"/>
    <p:sldId id="265" r:id="rId6"/>
    <p:sldId id="257" r:id="rId7"/>
    <p:sldId id="289" r:id="rId8"/>
    <p:sldId id="261" r:id="rId9"/>
    <p:sldId id="259" r:id="rId10"/>
    <p:sldId id="284" r:id="rId11"/>
    <p:sldId id="260" r:id="rId12"/>
    <p:sldId id="277" r:id="rId13"/>
    <p:sldId id="278" r:id="rId14"/>
    <p:sldId id="279" r:id="rId15"/>
    <p:sldId id="286" r:id="rId16"/>
    <p:sldId id="263" r:id="rId17"/>
    <p:sldId id="266" r:id="rId18"/>
    <p:sldId id="262" r:id="rId19"/>
    <p:sldId id="287" r:id="rId20"/>
    <p:sldId id="280" r:id="rId21"/>
    <p:sldId id="267" r:id="rId22"/>
    <p:sldId id="285" r:id="rId23"/>
    <p:sldId id="283" r:id="rId24"/>
    <p:sldId id="273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87843" autoAdjust="0"/>
  </p:normalViewPr>
  <p:slideViewPr>
    <p:cSldViewPr>
      <p:cViewPr varScale="1">
        <p:scale>
          <a:sx n="60" d="100"/>
          <a:sy n="60" d="100"/>
        </p:scale>
        <p:origin x="16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157F3EB-4EC0-4DE9-8F94-F604C76D9B73}" type="datetimeFigureOut">
              <a:rPr lang="fr-FR" smtClean="0"/>
              <a:pPr/>
              <a:t>21/06/2021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B1546C6-5258-40F0-B94D-4449F19680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F3EB-4EC0-4DE9-8F94-F604C76D9B73}" type="datetimeFigureOut">
              <a:rPr lang="fr-FR" smtClean="0"/>
              <a:pPr/>
              <a:t>21/06/2021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46C6-5258-40F0-B94D-4449F19680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F3EB-4EC0-4DE9-8F94-F604C76D9B73}" type="datetimeFigureOut">
              <a:rPr lang="fr-FR" smtClean="0"/>
              <a:pPr/>
              <a:t>21/06/2021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46C6-5258-40F0-B94D-4449F19680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F3EB-4EC0-4DE9-8F94-F604C76D9B73}" type="datetimeFigureOut">
              <a:rPr lang="fr-FR" smtClean="0"/>
              <a:pPr/>
              <a:t>21/06/2021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46C6-5258-40F0-B94D-4449F19680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F3EB-4EC0-4DE9-8F94-F604C76D9B73}" type="datetimeFigureOut">
              <a:rPr lang="fr-FR" smtClean="0"/>
              <a:pPr/>
              <a:t>21/06/2021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46C6-5258-40F0-B94D-4449F19680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F3EB-4EC0-4DE9-8F94-F604C76D9B73}" type="datetimeFigureOut">
              <a:rPr lang="fr-FR" smtClean="0"/>
              <a:pPr/>
              <a:t>21/06/2021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46C6-5258-40F0-B94D-4449F19680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57F3EB-4EC0-4DE9-8F94-F604C76D9B73}" type="datetimeFigureOut">
              <a:rPr lang="fr-FR" smtClean="0"/>
              <a:pPr/>
              <a:t>21/06/2021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1546C6-5258-40F0-B94D-4449F19680B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157F3EB-4EC0-4DE9-8F94-F604C76D9B73}" type="datetimeFigureOut">
              <a:rPr lang="fr-FR" smtClean="0"/>
              <a:pPr/>
              <a:t>21/06/2021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B1546C6-5258-40F0-B94D-4449F19680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F3EB-4EC0-4DE9-8F94-F604C76D9B73}" type="datetimeFigureOut">
              <a:rPr lang="fr-FR" smtClean="0"/>
              <a:pPr/>
              <a:t>21/06/2021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46C6-5258-40F0-B94D-4449F19680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F3EB-4EC0-4DE9-8F94-F604C76D9B73}" type="datetimeFigureOut">
              <a:rPr lang="fr-FR" smtClean="0"/>
              <a:pPr/>
              <a:t>21/06/2021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46C6-5258-40F0-B94D-4449F19680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F3EB-4EC0-4DE9-8F94-F604C76D9B73}" type="datetimeFigureOut">
              <a:rPr lang="fr-FR" smtClean="0"/>
              <a:pPr/>
              <a:t>21/06/2021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46C6-5258-40F0-B94D-4449F19680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157F3EB-4EC0-4DE9-8F94-F604C76D9B73}" type="datetimeFigureOut">
              <a:rPr lang="fr-FR" smtClean="0"/>
              <a:pPr/>
              <a:t>21/06/2021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B1546C6-5258-40F0-B94D-4449F19680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eps21.ac-dijon.fr/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11760" y="2852936"/>
            <a:ext cx="6477000" cy="1296144"/>
          </a:xfrm>
        </p:spPr>
        <p:txBody>
          <a:bodyPr>
            <a:noAutofit/>
          </a:bodyPr>
          <a:lstStyle/>
          <a:p>
            <a:pPr algn="r"/>
            <a:r>
              <a:rPr lang="fr-FR" b="1" dirty="0" smtClean="0">
                <a:latin typeface="Calibri" pitchFamily="34" charset="0"/>
              </a:rPr>
              <a:t>LA  PROGRAMMATION EN E.P.S.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63688" y="6309320"/>
            <a:ext cx="6048672" cy="555848"/>
          </a:xfrm>
        </p:spPr>
        <p:txBody>
          <a:bodyPr/>
          <a:lstStyle/>
          <a:p>
            <a:r>
              <a:rPr lang="fr-FR" dirty="0" smtClean="0"/>
              <a:t>Sylvie BENOIT – CPD E.P.S. - 2016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51520" y="4653136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>
                <a:latin typeface="Calibri Light" pitchFamily="34" charset="0"/>
              </a:rPr>
              <a:t>…. </a:t>
            </a:r>
            <a:r>
              <a:rPr lang="fr-FR" sz="2400" dirty="0" smtClean="0">
                <a:latin typeface="Calibri Light" pitchFamily="34" charset="0"/>
              </a:rPr>
              <a:t>pour optimiser les apprentissages de chaque enfant en gérant au mieux les ressources dans le cadre règlementaire</a:t>
            </a:r>
            <a:endParaRPr lang="fr-FR" sz="2400" dirty="0">
              <a:latin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8" y="260648"/>
            <a:ext cx="5436096" cy="79208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Calibri" pitchFamily="34" charset="0"/>
              </a:rPr>
              <a:t>LA DEMARCHE</a:t>
            </a:r>
            <a:endParaRPr lang="fr-FR" sz="3200" dirty="0">
              <a:latin typeface="Calibri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5536" y="3172906"/>
            <a:ext cx="1301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alibri Light" pitchFamily="34" charset="0"/>
              </a:rPr>
              <a:t>Inventorier</a:t>
            </a:r>
            <a:endParaRPr lang="fr-FR" sz="2000" b="1" dirty="0">
              <a:latin typeface="Calibri Light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67544" y="2020778"/>
            <a:ext cx="1179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alibri Light" pitchFamily="34" charset="0"/>
              </a:rPr>
              <a:t>Connaître</a:t>
            </a:r>
            <a:endParaRPr lang="fr-FR" sz="2000" b="1" dirty="0">
              <a:latin typeface="Calibri Light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7544" y="4437112"/>
            <a:ext cx="878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alibri Light" pitchFamily="34" charset="0"/>
              </a:rPr>
              <a:t>Choisir</a:t>
            </a:r>
            <a:endParaRPr lang="fr-FR" sz="2000" b="1" dirty="0">
              <a:latin typeface="Calibri Light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95536" y="5733256"/>
            <a:ext cx="145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alibri Light" pitchFamily="34" charset="0"/>
              </a:rPr>
              <a:t>Programmer</a:t>
            </a:r>
            <a:endParaRPr lang="fr-FR" sz="2000" b="1" dirty="0">
              <a:latin typeface="Calibri Light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699792" y="3203684"/>
            <a:ext cx="576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alibri Light" pitchFamily="34" charset="0"/>
              </a:rPr>
              <a:t>Recenser les ressources disponibles humaines et matérielles</a:t>
            </a:r>
            <a:endParaRPr lang="fr-FR" dirty="0">
              <a:latin typeface="Calibri Light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699792" y="1772816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libri Light" pitchFamily="34" charset="0"/>
              </a:rPr>
              <a:t>Connaître les programmes : les temps d’apprentissage, les compétences  à développer, les champs d’apprentissage, les attendus de fin de cycle…</a:t>
            </a:r>
            <a:endParaRPr lang="fr-FR" dirty="0">
              <a:latin typeface="Calibri Light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699792" y="4366845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libri Light" pitchFamily="34" charset="0"/>
              </a:rPr>
              <a:t>Choisir et répartir les activités par niveau, par cycle, par période</a:t>
            </a:r>
            <a:endParaRPr lang="fr-FR" dirty="0">
              <a:latin typeface="Calibri Light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699792" y="573325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libri Light" pitchFamily="34" charset="0"/>
              </a:rPr>
              <a:t> Formaliser les choix opérés</a:t>
            </a:r>
            <a:endParaRPr lang="fr-FR" dirty="0">
              <a:latin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8" y="273968"/>
            <a:ext cx="5436096" cy="10668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Calibri" pitchFamily="34" charset="0"/>
              </a:rPr>
              <a:t>LES DETERMINANTS </a:t>
            </a:r>
            <a:endParaRPr lang="fr-FR" sz="3200" b="1" dirty="0">
              <a:latin typeface="Calibri" pitchFamily="34" charset="0"/>
            </a:endParaRPr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1"/>
          </p:nvPr>
        </p:nvSpPr>
        <p:spPr>
          <a:xfrm>
            <a:off x="196875" y="1196752"/>
            <a:ext cx="8119541" cy="5661248"/>
          </a:xfr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fr-FR" sz="2200" u="sng" dirty="0" smtClean="0">
                <a:solidFill>
                  <a:srgbClr val="00B0F0"/>
                </a:solidFill>
                <a:latin typeface="Calibri Light" pitchFamily="34" charset="0"/>
              </a:rPr>
              <a:t>Le cadre institutionnel:  </a:t>
            </a:r>
          </a:p>
          <a:p>
            <a:pPr>
              <a:lnSpc>
                <a:spcPct val="150000"/>
              </a:lnSpc>
              <a:buNone/>
            </a:pPr>
            <a:r>
              <a:rPr lang="fr-FR" sz="1900" dirty="0" smtClean="0">
                <a:solidFill>
                  <a:srgbClr val="00B0F0"/>
                </a:solidFill>
                <a:latin typeface="Calibri Light" pitchFamily="34" charset="0"/>
              </a:rPr>
              <a:t>		- Les programmes de 2015</a:t>
            </a:r>
          </a:p>
          <a:p>
            <a:pPr>
              <a:lnSpc>
                <a:spcPct val="150000"/>
              </a:lnSpc>
              <a:buNone/>
            </a:pPr>
            <a:r>
              <a:rPr lang="fr-FR" sz="1900" dirty="0" smtClean="0">
                <a:solidFill>
                  <a:srgbClr val="00B0F0"/>
                </a:solidFill>
                <a:latin typeface="Calibri Light" pitchFamily="34" charset="0"/>
              </a:rPr>
              <a:t>		- Le plan d’action départemental</a:t>
            </a:r>
          </a:p>
          <a:p>
            <a:pPr>
              <a:lnSpc>
                <a:spcPct val="150000"/>
              </a:lnSpc>
              <a:buNone/>
            </a:pPr>
            <a:r>
              <a:rPr lang="fr-FR" sz="1900" dirty="0" smtClean="0">
                <a:solidFill>
                  <a:srgbClr val="00B0F0"/>
                </a:solidFill>
                <a:latin typeface="Calibri Light" pitchFamily="34" charset="0"/>
              </a:rPr>
              <a:t>		- Le projet d’école</a:t>
            </a:r>
          </a:p>
          <a:p>
            <a:pPr>
              <a:lnSpc>
                <a:spcPct val="150000"/>
              </a:lnSpc>
              <a:buNone/>
            </a:pPr>
            <a:r>
              <a:rPr lang="fr-FR" sz="1900" dirty="0" smtClean="0">
                <a:solidFill>
                  <a:srgbClr val="00B0F0"/>
                </a:solidFill>
                <a:latin typeface="Calibri Light" pitchFamily="34" charset="0"/>
              </a:rPr>
              <a:t>		- Les textes relatifs à la natation</a:t>
            </a:r>
          </a:p>
          <a:p>
            <a:pPr>
              <a:lnSpc>
                <a:spcPct val="150000"/>
              </a:lnSpc>
              <a:buNone/>
            </a:pPr>
            <a:r>
              <a:rPr lang="fr-FR" sz="1900" dirty="0" smtClean="0">
                <a:solidFill>
                  <a:srgbClr val="00B0F0"/>
                </a:solidFill>
                <a:latin typeface="Calibri Light" pitchFamily="34" charset="0"/>
              </a:rPr>
              <a:t>		- La réglementation / sécurité</a:t>
            </a:r>
          </a:p>
          <a:p>
            <a:pPr>
              <a:lnSpc>
                <a:spcPct val="150000"/>
              </a:lnSpc>
              <a:buNone/>
            </a:pPr>
            <a:r>
              <a:rPr lang="fr-FR" sz="1900" dirty="0" smtClean="0">
                <a:solidFill>
                  <a:srgbClr val="00B0F0"/>
                </a:solidFill>
                <a:latin typeface="Calibri Light" pitchFamily="34" charset="0"/>
              </a:rPr>
              <a:t>		- </a:t>
            </a:r>
            <a:r>
              <a:rPr lang="fr-FR" sz="1800" dirty="0" smtClean="0">
                <a:solidFill>
                  <a:srgbClr val="00B0F0"/>
                </a:solidFill>
                <a:latin typeface="Calibri Light" pitchFamily="34" charset="0"/>
              </a:rPr>
              <a:t>L’ USEP: la convention - l’association – le calendrier des rencontres</a:t>
            </a:r>
            <a:endParaRPr lang="fr-FR" sz="1900" dirty="0" smtClean="0">
              <a:solidFill>
                <a:srgbClr val="00B0F0"/>
              </a:solidFill>
              <a:latin typeface="Calibri Light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fr-FR" sz="1800" dirty="0" smtClean="0">
              <a:solidFill>
                <a:srgbClr val="00B0F0"/>
              </a:solidFill>
              <a:latin typeface="Calibri Light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200" u="sng" dirty="0" smtClean="0">
                <a:solidFill>
                  <a:srgbClr val="00B050"/>
                </a:solidFill>
                <a:latin typeface="Calibri Light" pitchFamily="34" charset="0"/>
              </a:rPr>
              <a:t>Les contraintes et ressources locales</a:t>
            </a:r>
          </a:p>
          <a:p>
            <a:pPr>
              <a:lnSpc>
                <a:spcPct val="150000"/>
              </a:lnSpc>
              <a:buNone/>
            </a:pPr>
            <a:r>
              <a:rPr lang="fr-FR" sz="2200" dirty="0" smtClean="0">
                <a:solidFill>
                  <a:srgbClr val="00B050"/>
                </a:solidFill>
                <a:latin typeface="Calibri Light" pitchFamily="34" charset="0"/>
              </a:rPr>
              <a:t>		</a:t>
            </a:r>
            <a:r>
              <a:rPr lang="fr-FR" sz="1900" dirty="0" smtClean="0">
                <a:solidFill>
                  <a:srgbClr val="00B050"/>
                </a:solidFill>
                <a:latin typeface="Calibri Light" pitchFamily="34" charset="0"/>
              </a:rPr>
              <a:t>- Les compétences des enseignants</a:t>
            </a:r>
          </a:p>
          <a:p>
            <a:pPr>
              <a:lnSpc>
                <a:spcPct val="150000"/>
              </a:lnSpc>
              <a:buNone/>
            </a:pPr>
            <a:r>
              <a:rPr lang="fr-FR" sz="1900" dirty="0" smtClean="0">
                <a:solidFill>
                  <a:srgbClr val="00B050"/>
                </a:solidFill>
                <a:latin typeface="Calibri Light" pitchFamily="34" charset="0"/>
              </a:rPr>
              <a:t>		- Les personnes ressources</a:t>
            </a:r>
          </a:p>
          <a:p>
            <a:pPr>
              <a:lnSpc>
                <a:spcPct val="150000"/>
              </a:lnSpc>
              <a:buNone/>
            </a:pPr>
            <a:r>
              <a:rPr lang="fr-FR" sz="1900" dirty="0" smtClean="0">
                <a:solidFill>
                  <a:srgbClr val="00B050"/>
                </a:solidFill>
                <a:latin typeface="Calibri Light" pitchFamily="34" charset="0"/>
              </a:rPr>
              <a:t>		- Les lieux de pratique et le matériel disponibles</a:t>
            </a:r>
          </a:p>
          <a:p>
            <a:pPr>
              <a:lnSpc>
                <a:spcPct val="150000"/>
              </a:lnSpc>
              <a:buNone/>
            </a:pPr>
            <a:r>
              <a:rPr lang="fr-FR" sz="1900" dirty="0" smtClean="0">
                <a:solidFill>
                  <a:srgbClr val="00B050"/>
                </a:solidFill>
                <a:latin typeface="Calibri Light" pitchFamily="34" charset="0"/>
              </a:rPr>
              <a:t>		- Le calendrier des rencontres sportives </a:t>
            </a:r>
          </a:p>
          <a:p>
            <a:pPr>
              <a:lnSpc>
                <a:spcPct val="150000"/>
              </a:lnSpc>
              <a:buNone/>
            </a:pPr>
            <a:r>
              <a:rPr lang="fr-FR" sz="1900" dirty="0" smtClean="0">
                <a:solidFill>
                  <a:srgbClr val="00B050"/>
                </a:solidFill>
                <a:latin typeface="Calibri Light" pitchFamily="34" charset="0"/>
              </a:rPr>
              <a:t>		- Les projets particuliers</a:t>
            </a:r>
          </a:p>
          <a:p>
            <a:endParaRPr lang="fr-FR" sz="24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8" y="260648"/>
            <a:ext cx="5436096" cy="10668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Calibri" pitchFamily="34" charset="0"/>
              </a:rPr>
              <a:t>LE CADRE INSTITUTIONNEL</a:t>
            </a:r>
            <a:endParaRPr lang="fr-FR" sz="3200" b="1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4848" y="1628800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3200" dirty="0" smtClean="0">
              <a:latin typeface="Calibri Light" pitchFamily="34" charset="0"/>
            </a:endParaRPr>
          </a:p>
          <a:p>
            <a:r>
              <a:rPr lang="fr-FR" sz="2000" dirty="0" smtClean="0">
                <a:latin typeface="Calibri Light" pitchFamily="34" charset="0"/>
              </a:rPr>
              <a:t>Textes officiels: programmes 2015</a:t>
            </a:r>
          </a:p>
          <a:p>
            <a:pPr lvl="1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  <a:latin typeface="Calibri Light" pitchFamily="34" charset="0"/>
              </a:rPr>
              <a:t>Les objectifs </a:t>
            </a:r>
          </a:p>
          <a:p>
            <a:pPr lvl="1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  <a:latin typeface="Calibri Light" pitchFamily="34" charset="0"/>
              </a:rPr>
              <a:t>Les compétences</a:t>
            </a:r>
          </a:p>
          <a:p>
            <a:pPr lvl="1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  <a:latin typeface="Calibri Light" pitchFamily="34" charset="0"/>
              </a:rPr>
              <a:t>Les champs d’apprentissage</a:t>
            </a:r>
          </a:p>
          <a:p>
            <a:pPr lvl="1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  <a:latin typeface="Calibri Light" pitchFamily="34" charset="0"/>
              </a:rPr>
              <a:t>Les attendus de fin de cycle</a:t>
            </a:r>
          </a:p>
          <a:p>
            <a:pPr lvl="1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  <a:latin typeface="Calibri Light" pitchFamily="34" charset="0"/>
              </a:rPr>
              <a:t>Les activités physiques et artistiques </a:t>
            </a:r>
          </a:p>
          <a:p>
            <a:pPr lvl="1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  <a:latin typeface="Calibri Light" pitchFamily="34" charset="0"/>
              </a:rPr>
              <a:t>Les repères de progressivité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8" y="260648"/>
            <a:ext cx="5436096" cy="10668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Calibri" pitchFamily="34" charset="0"/>
              </a:rPr>
              <a:t>LES RESSOURCES HUMAINES</a:t>
            </a:r>
            <a:endParaRPr lang="fr-FR" sz="3200" b="1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325112"/>
          </a:xfrm>
        </p:spPr>
        <p:txBody>
          <a:bodyPr/>
          <a:lstStyle/>
          <a:p>
            <a:pPr>
              <a:buNone/>
            </a:pPr>
            <a:endParaRPr lang="fr-FR" sz="3200" dirty="0" smtClean="0">
              <a:latin typeface="Calibri Light" pitchFamily="34" charset="0"/>
            </a:endParaRPr>
          </a:p>
          <a:p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latin typeface="Calibri Light" pitchFamily="34" charset="0"/>
              </a:rPr>
              <a:t>Les compétences des enseignants</a:t>
            </a:r>
          </a:p>
          <a:p>
            <a:pPr lvl="1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fr-FR" sz="1800" dirty="0" smtClean="0">
                <a:solidFill>
                  <a:schemeClr val="accent6">
                    <a:lumMod val="75000"/>
                  </a:schemeClr>
                </a:solidFill>
                <a:latin typeface="Calibri Light" pitchFamily="34" charset="0"/>
              </a:rPr>
              <a:t>Echanges de services</a:t>
            </a:r>
          </a:p>
          <a:p>
            <a:pPr lvl="1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fr-FR" sz="1800" dirty="0" smtClean="0">
                <a:solidFill>
                  <a:schemeClr val="accent6">
                    <a:lumMod val="75000"/>
                  </a:schemeClr>
                </a:solidFill>
                <a:latin typeface="Calibri Light" pitchFamily="34" charset="0"/>
              </a:rPr>
              <a:t>Pratiques acquises en formation</a:t>
            </a:r>
          </a:p>
          <a:p>
            <a:pPr>
              <a:buNone/>
            </a:pPr>
            <a:endParaRPr lang="fr-FR" sz="1800" dirty="0" smtClean="0">
              <a:solidFill>
                <a:schemeClr val="accent6">
                  <a:lumMod val="75000"/>
                </a:schemeClr>
              </a:solidFill>
              <a:latin typeface="Calibri Light" pitchFamily="34" charset="0"/>
            </a:endParaRPr>
          </a:p>
          <a:p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latin typeface="Calibri Light" pitchFamily="34" charset="0"/>
              </a:rPr>
              <a:t>Le CPC en charge des missions EPS</a:t>
            </a:r>
          </a:p>
          <a:p>
            <a:pPr>
              <a:buNone/>
            </a:pPr>
            <a:endParaRPr lang="fr-FR" sz="2000" dirty="0" smtClean="0">
              <a:solidFill>
                <a:schemeClr val="accent6">
                  <a:lumMod val="75000"/>
                </a:schemeClr>
              </a:solidFill>
              <a:latin typeface="Calibri Light" pitchFamily="34" charset="0"/>
            </a:endParaRPr>
          </a:p>
          <a:p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latin typeface="Calibri Light" pitchFamily="34" charset="0"/>
              </a:rPr>
              <a:t>Le CPD</a:t>
            </a:r>
          </a:p>
          <a:p>
            <a:pPr>
              <a:buNone/>
            </a:pPr>
            <a:endParaRPr lang="fr-FR" sz="2000" dirty="0" smtClean="0">
              <a:solidFill>
                <a:schemeClr val="accent6">
                  <a:lumMod val="75000"/>
                </a:schemeClr>
              </a:solidFill>
              <a:latin typeface="Calibri Light" pitchFamily="34" charset="0"/>
            </a:endParaRPr>
          </a:p>
          <a:p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latin typeface="Calibri Light" pitchFamily="34" charset="0"/>
              </a:rPr>
              <a:t>Les intervenants extérieurs agréés</a:t>
            </a:r>
            <a:endParaRPr lang="fr-FR" sz="2000" dirty="0">
              <a:solidFill>
                <a:schemeClr val="accent6">
                  <a:lumMod val="75000"/>
                </a:schemeClr>
              </a:solidFill>
              <a:latin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228600"/>
            <a:ext cx="5256584" cy="990600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Calibri" pitchFamily="34" charset="0"/>
              </a:rPr>
              <a:t>LES RESSOURCES MATERIELLES</a:t>
            </a:r>
            <a:endParaRPr lang="fr-FR" sz="3000" b="1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4325112"/>
          </a:xfrm>
        </p:spPr>
        <p:txBody>
          <a:bodyPr>
            <a:normAutofit/>
          </a:bodyPr>
          <a:lstStyle/>
          <a:p>
            <a:r>
              <a:rPr lang="fr-FR" sz="2000" u="sng" dirty="0" smtClean="0">
                <a:latin typeface="Calibri Light" pitchFamily="34" charset="0"/>
              </a:rPr>
              <a:t>L es ressources matérielles</a:t>
            </a:r>
          </a:p>
          <a:p>
            <a:pPr lvl="2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  <a:latin typeface="Calibri Light" pitchFamily="34" charset="0"/>
              </a:rPr>
              <a:t>Petit matériel propre à l’école</a:t>
            </a:r>
          </a:p>
          <a:p>
            <a:pPr lvl="2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  <a:latin typeface="Calibri Light" pitchFamily="34" charset="0"/>
              </a:rPr>
              <a:t>Le matériel à usage collectif</a:t>
            </a:r>
          </a:p>
          <a:p>
            <a:pPr lvl="2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  <a:latin typeface="Calibri Light" pitchFamily="34" charset="0"/>
              </a:rPr>
              <a:t>Le matériel disponible par emprunt</a:t>
            </a:r>
          </a:p>
          <a:p>
            <a:endParaRPr lang="fr-FR" dirty="0" smtClean="0">
              <a:latin typeface="Calibri Light" pitchFamily="34" charset="0"/>
            </a:endParaRPr>
          </a:p>
          <a:p>
            <a:r>
              <a:rPr lang="fr-FR" sz="2000" u="sng" dirty="0" smtClean="0">
                <a:latin typeface="Calibri Light" pitchFamily="34" charset="0"/>
              </a:rPr>
              <a:t>Les lieux de pratique et installations</a:t>
            </a:r>
          </a:p>
          <a:p>
            <a:pPr lvl="2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  <a:latin typeface="Calibri Light" pitchFamily="34" charset="0"/>
              </a:rPr>
              <a:t>Intra-muros      </a:t>
            </a:r>
            <a:r>
              <a:rPr lang="fr-FR" sz="1800" u="sng" dirty="0" smtClean="0">
                <a:solidFill>
                  <a:schemeClr val="tx1"/>
                </a:solidFill>
                <a:latin typeface="Calibri Light" pitchFamily="34" charset="0"/>
              </a:rPr>
              <a:t>ex</a:t>
            </a:r>
            <a:r>
              <a:rPr lang="fr-FR" sz="1800" dirty="0" smtClean="0">
                <a:solidFill>
                  <a:schemeClr val="tx1"/>
                </a:solidFill>
                <a:latin typeface="Calibri Light" pitchFamily="34" charset="0"/>
              </a:rPr>
              <a:t>: salle de jeux</a:t>
            </a:r>
          </a:p>
          <a:p>
            <a:pPr lvl="2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  <a:latin typeface="Calibri Light" pitchFamily="34" charset="0"/>
              </a:rPr>
              <a:t>Extra-muros     </a:t>
            </a:r>
            <a:r>
              <a:rPr lang="fr-FR" sz="1800" u="sng" dirty="0" smtClean="0">
                <a:solidFill>
                  <a:schemeClr val="tx1"/>
                </a:solidFill>
                <a:latin typeface="Calibri Light" pitchFamily="34" charset="0"/>
              </a:rPr>
              <a:t>ex</a:t>
            </a:r>
            <a:r>
              <a:rPr lang="fr-FR" sz="1800" dirty="0" smtClean="0">
                <a:solidFill>
                  <a:schemeClr val="tx1"/>
                </a:solidFill>
                <a:latin typeface="Calibri Light" pitchFamily="34" charset="0"/>
              </a:rPr>
              <a:t>: piscine</a:t>
            </a:r>
          </a:p>
          <a:p>
            <a:pPr lvl="2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  <a:latin typeface="Calibri Light" pitchFamily="34" charset="0"/>
              </a:rPr>
              <a:t>Couvertes et non couvertes (prise en compte des saisons)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273968"/>
            <a:ext cx="5400600" cy="1066800"/>
          </a:xfrm>
        </p:spPr>
        <p:txBody>
          <a:bodyPr>
            <a:normAutofit/>
          </a:bodyPr>
          <a:lstStyle/>
          <a:p>
            <a:r>
              <a:rPr lang="fr-FR" sz="2900" b="1" dirty="0" smtClean="0">
                <a:latin typeface="Calibri" pitchFamily="34" charset="0"/>
              </a:rPr>
              <a:t>Objectifs et compétences de l’EPS</a:t>
            </a:r>
            <a:endParaRPr lang="fr-FR" sz="2900" b="1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fr-FR" sz="1800" dirty="0" smtClean="0">
                <a:latin typeface="Calibri Light" pitchFamily="34" charset="0"/>
              </a:rPr>
              <a:t>Former un citoyen lucide, autonome, physiquement et socialement éduqué</a:t>
            </a:r>
          </a:p>
          <a:p>
            <a:endParaRPr lang="fr-FR" sz="1800" dirty="0" smtClean="0">
              <a:latin typeface="Calibri Light" pitchFamily="34" charset="0"/>
            </a:endParaRPr>
          </a:p>
          <a:p>
            <a:r>
              <a:rPr lang="fr-FR" sz="1800" dirty="0" smtClean="0">
                <a:latin typeface="Calibri Light" pitchFamily="34" charset="0"/>
              </a:rPr>
              <a:t>Rechercher le bien être et la santé</a:t>
            </a:r>
          </a:p>
          <a:p>
            <a:endParaRPr lang="fr-FR" sz="1800" dirty="0" smtClean="0">
              <a:latin typeface="Calibri Light" pitchFamily="34" charset="0"/>
            </a:endParaRPr>
          </a:p>
          <a:p>
            <a:r>
              <a:rPr lang="fr-FR" sz="1800" dirty="0" smtClean="0">
                <a:latin typeface="Calibri Light" pitchFamily="34" charset="0"/>
              </a:rPr>
              <a:t>Initiation au plaisir de la pratique sportive</a:t>
            </a:r>
          </a:p>
          <a:p>
            <a:endParaRPr lang="fr-FR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4680520"/>
          </a:xfrm>
        </p:spPr>
        <p:txBody>
          <a:bodyPr>
            <a:normAutofit lnSpcReduction="10000"/>
          </a:bodyPr>
          <a:lstStyle/>
          <a:p>
            <a:r>
              <a:rPr lang="fr-FR" sz="1800" dirty="0" smtClean="0">
                <a:latin typeface="Calibri Light" pitchFamily="34" charset="0"/>
              </a:rPr>
              <a:t>Développer sa motricité et apprendre à s'exprimer en utilisant son corps</a:t>
            </a:r>
          </a:p>
          <a:p>
            <a:pPr>
              <a:buNone/>
            </a:pPr>
            <a:endParaRPr lang="fr-FR" sz="1800" dirty="0" smtClean="0">
              <a:latin typeface="Calibri Light" pitchFamily="34" charset="0"/>
            </a:endParaRPr>
          </a:p>
          <a:p>
            <a:r>
              <a:rPr lang="fr-FR" sz="1800" dirty="0" smtClean="0">
                <a:latin typeface="Calibri Light" pitchFamily="34" charset="0"/>
              </a:rPr>
              <a:t>S'approprier par la pratique physique et sportive, des méthodes et des outils  ( pour apprendre à vivre ensemble au C2 uniquement)</a:t>
            </a:r>
          </a:p>
          <a:p>
            <a:endParaRPr lang="fr-FR" sz="1800" dirty="0" smtClean="0">
              <a:latin typeface="Calibri Light" pitchFamily="34" charset="0"/>
            </a:endParaRPr>
          </a:p>
          <a:p>
            <a:r>
              <a:rPr lang="fr-FR" sz="1800" dirty="0" smtClean="0">
                <a:latin typeface="Calibri Light" pitchFamily="34" charset="0"/>
              </a:rPr>
              <a:t>Partager des règles, assumer des rôles et des responsabilités</a:t>
            </a:r>
          </a:p>
          <a:p>
            <a:endParaRPr lang="fr-FR" sz="1800" dirty="0" smtClean="0">
              <a:latin typeface="Calibri Light" pitchFamily="34" charset="0"/>
            </a:endParaRPr>
          </a:p>
          <a:p>
            <a:r>
              <a:rPr lang="fr-FR" sz="1800" dirty="0" smtClean="0">
                <a:latin typeface="Calibri Light" pitchFamily="34" charset="0"/>
              </a:rPr>
              <a:t>Apprendre à entretenir sa santé par une activité physique régulière </a:t>
            </a:r>
          </a:p>
          <a:p>
            <a:endParaRPr lang="fr-FR" sz="1800" dirty="0" smtClean="0">
              <a:latin typeface="Calibri Light" pitchFamily="34" charset="0"/>
            </a:endParaRPr>
          </a:p>
          <a:p>
            <a:r>
              <a:rPr lang="fr-FR" sz="1800" dirty="0" smtClean="0">
                <a:latin typeface="Calibri Light" pitchFamily="34" charset="0"/>
              </a:rPr>
              <a:t>S'approprier une culture physique sportive et artistique</a:t>
            </a:r>
          </a:p>
          <a:p>
            <a:endParaRPr lang="fr-FR" sz="1800" dirty="0" smtClean="0">
              <a:latin typeface="Calibri Light" pitchFamily="34" charset="0"/>
            </a:endParaRPr>
          </a:p>
          <a:p>
            <a:endParaRPr lang="fr-FR" dirty="0"/>
          </a:p>
        </p:txBody>
      </p:sp>
      <p:sp>
        <p:nvSpPr>
          <p:cNvPr id="5" name="Espace réservé du texte 4"/>
          <p:cNvSpPr txBox="1">
            <a:spLocks/>
          </p:cNvSpPr>
          <p:nvPr/>
        </p:nvSpPr>
        <p:spPr>
          <a:xfrm>
            <a:off x="827584" y="1484784"/>
            <a:ext cx="3384376" cy="4572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solidFill>
              <a:schemeClr val="bg2"/>
            </a:solidFill>
          </a:ln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itchFamily="34" charset="0"/>
                <a:ea typeface="+mn-ea"/>
                <a:cs typeface="+mn-cs"/>
              </a:rPr>
              <a:t>OBJECTIFS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 Light" pitchFamily="34" charset="0"/>
              <a:ea typeface="+mn-ea"/>
              <a:cs typeface="+mn-cs"/>
            </a:endParaRPr>
          </a:p>
        </p:txBody>
      </p:sp>
      <p:sp>
        <p:nvSpPr>
          <p:cNvPr id="6" name="Espace réservé du texte 4"/>
          <p:cNvSpPr txBox="1">
            <a:spLocks/>
          </p:cNvSpPr>
          <p:nvPr/>
        </p:nvSpPr>
        <p:spPr>
          <a:xfrm>
            <a:off x="5076056" y="1459632"/>
            <a:ext cx="3384376" cy="4572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solidFill>
              <a:schemeClr val="bg2"/>
            </a:solidFill>
          </a:ln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itchFamily="34" charset="0"/>
                <a:ea typeface="+mn-ea"/>
                <a:cs typeface="+mn-cs"/>
              </a:rPr>
              <a:t>COMPETENCES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 Ligh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8" y="260648"/>
            <a:ext cx="5436096" cy="995710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Calibri" pitchFamily="34" charset="0"/>
              </a:rPr>
              <a:t>LES CHAMPS D’APPRENTISSAGE</a:t>
            </a:r>
            <a:endParaRPr lang="fr-FR" sz="3000" b="1" dirty="0">
              <a:latin typeface="Calibri" pitchFamily="34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1403648" y="1675066"/>
            <a:ext cx="3886200" cy="640080"/>
          </a:xfrm>
          <a:solidFill>
            <a:schemeClr val="bg2">
              <a:alpha val="25000"/>
            </a:schemeClr>
          </a:solidFill>
          <a:ln>
            <a:solidFill>
              <a:schemeClr val="bg2"/>
            </a:solidFill>
          </a:ln>
        </p:spPr>
        <p:txBody>
          <a:bodyPr/>
          <a:lstStyle/>
          <a:p>
            <a:pPr algn="ctr"/>
            <a:r>
              <a:rPr lang="fr-FR" sz="2200" dirty="0" smtClean="0">
                <a:latin typeface="Calibri Light" pitchFamily="34" charset="0"/>
              </a:rPr>
              <a:t>4 Champs d’apprentissage</a:t>
            </a:r>
            <a:endParaRPr lang="fr-FR" sz="2200" dirty="0">
              <a:latin typeface="Calibri Light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323528" y="2780928"/>
            <a:ext cx="8352928" cy="3888432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Calibri Light" pitchFamily="34" charset="0"/>
              </a:rPr>
              <a:t>Produire une performance optimale, mesurable à une échéance donnée</a:t>
            </a:r>
          </a:p>
          <a:p>
            <a:endParaRPr lang="fr-FR" dirty="0" smtClean="0">
              <a:latin typeface="Calibri Light" pitchFamily="34" charset="0"/>
            </a:endParaRPr>
          </a:p>
          <a:p>
            <a:r>
              <a:rPr lang="fr-FR" dirty="0" smtClean="0">
                <a:latin typeface="Calibri Light" pitchFamily="34" charset="0"/>
              </a:rPr>
              <a:t>Adapter ses déplacements à des environnements variés</a:t>
            </a:r>
          </a:p>
          <a:p>
            <a:endParaRPr lang="fr-FR" dirty="0" smtClean="0">
              <a:latin typeface="Calibri Light" pitchFamily="34" charset="0"/>
            </a:endParaRPr>
          </a:p>
          <a:p>
            <a:r>
              <a:rPr lang="fr-FR" dirty="0" smtClean="0">
                <a:latin typeface="Calibri Light" pitchFamily="34" charset="0"/>
              </a:rPr>
              <a:t>S’exprimer devant les autres par une prestation artistique et/ou acrobatique</a:t>
            </a:r>
          </a:p>
          <a:p>
            <a:endParaRPr lang="fr-FR" dirty="0" smtClean="0">
              <a:latin typeface="Calibri Light" pitchFamily="34" charset="0"/>
            </a:endParaRPr>
          </a:p>
          <a:p>
            <a:r>
              <a:rPr lang="fr-FR" dirty="0" smtClean="0">
                <a:latin typeface="Calibri Light" pitchFamily="34" charset="0"/>
              </a:rPr>
              <a:t>Conduire et maîtriser un affrontement collectif ou interindividuel</a:t>
            </a:r>
          </a:p>
          <a:p>
            <a:endParaRPr lang="fr-FR" dirty="0" smtClean="0">
              <a:latin typeface="Calibri Light" pitchFamily="34" charset="0"/>
            </a:endParaRPr>
          </a:p>
          <a:p>
            <a:pPr>
              <a:buNone/>
            </a:pPr>
            <a:endParaRPr lang="fr-FR" dirty="0" smtClean="0">
              <a:latin typeface="Calibri Light" pitchFamily="34" charset="0"/>
            </a:endParaRPr>
          </a:p>
          <a:p>
            <a:pPr algn="ctr">
              <a:buNone/>
            </a:pPr>
            <a:r>
              <a:rPr lang="fr-FR" dirty="0" smtClean="0">
                <a:solidFill>
                  <a:srgbClr val="FF0000"/>
                </a:solidFill>
                <a:latin typeface="Calibri Light" pitchFamily="34" charset="0"/>
              </a:rPr>
              <a:t>BO n° 11 du 26 novembre 2015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</p:txBody>
      </p:sp>
      <p:pic>
        <p:nvPicPr>
          <p:cNvPr id="5" name="Image 4" descr="C:\Users\Benoit\Pictures\DANSE\dans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151" y="852664"/>
            <a:ext cx="3031490" cy="117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8" y="260648"/>
            <a:ext cx="5364088" cy="1069848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Calibri" pitchFamily="34" charset="0"/>
              </a:rPr>
              <a:t>LES A.P.S.A.</a:t>
            </a:r>
            <a:endParaRPr lang="fr-FR" sz="3200" b="1" dirty="0">
              <a:latin typeface="Calibri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107504" y="1412776"/>
            <a:ext cx="3384376" cy="457200"/>
          </a:xfrm>
          <a:solidFill>
            <a:schemeClr val="bg2">
              <a:alpha val="25000"/>
            </a:schemeClr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2000" dirty="0" smtClean="0">
                <a:latin typeface="Calibri Light" pitchFamily="34" charset="0"/>
              </a:rPr>
              <a:t>CYCLE 2  : CP – CE1- CE2</a:t>
            </a:r>
            <a:endParaRPr lang="fr-FR" sz="2000" dirty="0">
              <a:latin typeface="Calibri Light" pitchFamily="34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3"/>
          </p:nvPr>
        </p:nvSpPr>
        <p:spPr>
          <a:xfrm>
            <a:off x="5066729" y="1412776"/>
            <a:ext cx="3897759" cy="457200"/>
          </a:xfrm>
          <a:solidFill>
            <a:schemeClr val="bg2">
              <a:alpha val="25000"/>
            </a:schemeClr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2000" dirty="0" smtClean="0">
                <a:latin typeface="Calibri Light" pitchFamily="34" charset="0"/>
              </a:rPr>
              <a:t>CYCLE 3 : CM1 – CM2 – 6ème             </a:t>
            </a:r>
            <a:endParaRPr lang="fr-FR" sz="2000" dirty="0">
              <a:latin typeface="Calibri Light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2"/>
          </p:nvPr>
        </p:nvSpPr>
        <p:spPr>
          <a:xfrm>
            <a:off x="-36512" y="1988840"/>
            <a:ext cx="4041648" cy="4797152"/>
          </a:xfrm>
        </p:spPr>
        <p:txBody>
          <a:bodyPr>
            <a:normAutofit/>
          </a:bodyPr>
          <a:lstStyle/>
          <a:p>
            <a:r>
              <a:rPr lang="fr-FR" sz="1800" b="1" dirty="0" smtClean="0">
                <a:latin typeface="Calibri Light" pitchFamily="34" charset="0"/>
              </a:rPr>
              <a:t>CA1 : </a:t>
            </a:r>
            <a:r>
              <a:rPr lang="fr-FR" sz="1800" dirty="0" smtClean="0">
                <a:latin typeface="Calibri Light" pitchFamily="34" charset="0"/>
              </a:rPr>
              <a:t>activités athlétiques aménagées</a:t>
            </a:r>
          </a:p>
          <a:p>
            <a:pPr>
              <a:buNone/>
            </a:pPr>
            <a:endParaRPr lang="fr-FR" sz="1800" dirty="0" smtClean="0">
              <a:latin typeface="Calibri Light" pitchFamily="34" charset="0"/>
            </a:endParaRPr>
          </a:p>
          <a:p>
            <a:r>
              <a:rPr lang="fr-FR" sz="1800" b="1" dirty="0" smtClean="0">
                <a:latin typeface="Calibri Light" pitchFamily="34" charset="0"/>
              </a:rPr>
              <a:t>CA2 : </a:t>
            </a:r>
            <a:r>
              <a:rPr lang="fr-FR" sz="1800" dirty="0" smtClean="0">
                <a:solidFill>
                  <a:srgbClr val="FF0000"/>
                </a:solidFill>
                <a:latin typeface="Calibri Light" pitchFamily="34" charset="0"/>
              </a:rPr>
              <a:t>natation</a:t>
            </a:r>
            <a:r>
              <a:rPr lang="fr-FR" sz="1800" dirty="0" smtClean="0">
                <a:latin typeface="Calibri Light" pitchFamily="34" charset="0"/>
              </a:rPr>
              <a:t> – activité de roule et glisse – activités nautiques – équitation – parcours orientation – parcours escalade</a:t>
            </a:r>
          </a:p>
          <a:p>
            <a:pPr>
              <a:buNone/>
            </a:pPr>
            <a:endParaRPr lang="fr-FR" sz="1800" dirty="0" smtClean="0">
              <a:latin typeface="Calibri Light" pitchFamily="34" charset="0"/>
            </a:endParaRPr>
          </a:p>
          <a:p>
            <a:r>
              <a:rPr lang="fr-FR" sz="1800" b="1" dirty="0" smtClean="0">
                <a:latin typeface="Calibri Light" pitchFamily="34" charset="0"/>
              </a:rPr>
              <a:t>CA3 : </a:t>
            </a:r>
            <a:r>
              <a:rPr lang="fr-FR" sz="1800" dirty="0" smtClean="0">
                <a:latin typeface="Calibri Light" pitchFamily="34" charset="0"/>
              </a:rPr>
              <a:t>danses collectives – activités gymniques – activités de cirque – danses de création</a:t>
            </a:r>
          </a:p>
          <a:p>
            <a:pPr>
              <a:buNone/>
            </a:pPr>
            <a:endParaRPr lang="fr-FR" sz="1800" dirty="0" smtClean="0">
              <a:latin typeface="Calibri Light" pitchFamily="34" charset="0"/>
            </a:endParaRPr>
          </a:p>
          <a:p>
            <a:r>
              <a:rPr lang="fr-FR" sz="1800" b="1" dirty="0" smtClean="0">
                <a:latin typeface="Calibri Light" pitchFamily="34" charset="0"/>
              </a:rPr>
              <a:t>CA4 : </a:t>
            </a:r>
            <a:r>
              <a:rPr lang="fr-FR" sz="1800" dirty="0" smtClean="0">
                <a:latin typeface="Calibri Light" pitchFamily="34" charset="0"/>
              </a:rPr>
              <a:t>Jeux traditionnels simples – jeux collectifs avec ou sans ballon ‘effectifs réduits) – jeux pré-sportifs – jeux de lutte – jeux de raquettes</a:t>
            </a:r>
            <a:endParaRPr lang="fr-FR" sz="1800" dirty="0">
              <a:latin typeface="Calibri Light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4"/>
          </p:nvPr>
        </p:nvSpPr>
        <p:spPr>
          <a:xfrm>
            <a:off x="4922713" y="1988840"/>
            <a:ext cx="4221287" cy="4797152"/>
          </a:xfrm>
        </p:spPr>
        <p:txBody>
          <a:bodyPr>
            <a:normAutofit fontScale="92500" lnSpcReduction="10000"/>
          </a:bodyPr>
          <a:lstStyle/>
          <a:p>
            <a:r>
              <a:rPr lang="fr-FR" sz="1900" b="1" dirty="0" smtClean="0">
                <a:latin typeface="Calibri Light" pitchFamily="34" charset="0"/>
              </a:rPr>
              <a:t>CA1</a:t>
            </a:r>
            <a:r>
              <a:rPr lang="fr-FR" sz="1900" dirty="0" smtClean="0">
                <a:latin typeface="Calibri Light" pitchFamily="34" charset="0"/>
              </a:rPr>
              <a:t> </a:t>
            </a:r>
            <a:r>
              <a:rPr lang="fr-FR" sz="1900" b="1" dirty="0" smtClean="0">
                <a:latin typeface="Calibri Light" pitchFamily="34" charset="0"/>
              </a:rPr>
              <a:t>:</a:t>
            </a:r>
            <a:r>
              <a:rPr lang="fr-FR" sz="1900" dirty="0" smtClean="0">
                <a:latin typeface="Calibri Light" pitchFamily="34" charset="0"/>
              </a:rPr>
              <a:t> activités athlétiques (course – sauts –lancers) – natation</a:t>
            </a:r>
          </a:p>
          <a:p>
            <a:pPr>
              <a:buNone/>
            </a:pPr>
            <a:endParaRPr lang="fr-FR" sz="1900" dirty="0" smtClean="0">
              <a:latin typeface="Calibri Light" pitchFamily="34" charset="0"/>
            </a:endParaRPr>
          </a:p>
          <a:p>
            <a:r>
              <a:rPr lang="fr-FR" sz="1900" b="1" dirty="0" smtClean="0">
                <a:latin typeface="Calibri Light" pitchFamily="34" charset="0"/>
              </a:rPr>
              <a:t>CA2 : </a:t>
            </a:r>
            <a:r>
              <a:rPr lang="fr-FR" sz="1900" dirty="0" smtClean="0">
                <a:solidFill>
                  <a:srgbClr val="FF0000"/>
                </a:solidFill>
                <a:latin typeface="Calibri Light" pitchFamily="34" charset="0"/>
              </a:rPr>
              <a:t>natation</a:t>
            </a:r>
            <a:r>
              <a:rPr lang="fr-FR" sz="1900" dirty="0" smtClean="0">
                <a:latin typeface="Calibri Light" pitchFamily="34" charset="0"/>
              </a:rPr>
              <a:t> – activité de roule et glisse – activités nautiques – équitation – parcours orientation – parcours escalade</a:t>
            </a:r>
            <a:br>
              <a:rPr lang="fr-FR" sz="1900" dirty="0" smtClean="0">
                <a:latin typeface="Calibri Light" pitchFamily="34" charset="0"/>
              </a:rPr>
            </a:br>
            <a:r>
              <a:rPr lang="fr-FR" sz="1900" dirty="0" smtClean="0">
                <a:solidFill>
                  <a:srgbClr val="FF0000"/>
                </a:solidFill>
                <a:latin typeface="Calibri Light" pitchFamily="34" charset="0"/>
              </a:rPr>
              <a:t>Valider l’ASSN</a:t>
            </a:r>
          </a:p>
          <a:p>
            <a:pPr>
              <a:buNone/>
            </a:pPr>
            <a:endParaRPr lang="fr-FR" sz="1900" dirty="0" smtClean="0">
              <a:solidFill>
                <a:srgbClr val="FF0000"/>
              </a:solidFill>
              <a:latin typeface="Calibri Light" pitchFamily="34" charset="0"/>
            </a:endParaRPr>
          </a:p>
          <a:p>
            <a:r>
              <a:rPr lang="fr-FR" sz="1900" b="1" dirty="0" smtClean="0">
                <a:latin typeface="Calibri Light" pitchFamily="34" charset="0"/>
              </a:rPr>
              <a:t>CA3 :</a:t>
            </a:r>
            <a:r>
              <a:rPr lang="fr-FR" sz="1900" dirty="0" smtClean="0">
                <a:latin typeface="Calibri Light" pitchFamily="34" charset="0"/>
              </a:rPr>
              <a:t> danses collectives – activités gymniques – arts du cirque – danses de création</a:t>
            </a:r>
          </a:p>
          <a:p>
            <a:pPr>
              <a:buNone/>
            </a:pPr>
            <a:endParaRPr lang="fr-FR" sz="1900" dirty="0" smtClean="0">
              <a:latin typeface="Calibri Light" pitchFamily="34" charset="0"/>
            </a:endParaRPr>
          </a:p>
          <a:p>
            <a:r>
              <a:rPr lang="fr-FR" sz="1900" b="1" dirty="0" smtClean="0">
                <a:latin typeface="Calibri Light" pitchFamily="34" charset="0"/>
              </a:rPr>
              <a:t>CA4 : </a:t>
            </a:r>
            <a:r>
              <a:rPr lang="fr-FR" sz="1900" dirty="0" smtClean="0">
                <a:latin typeface="Calibri Light" pitchFamily="34" charset="0"/>
              </a:rPr>
              <a:t>jeux traditionnels plus complexes – jeux collectifs avec ou sans ballon et jeux pré-sportifs collectifs – jeux de combat (préhension) – jeux de raquettes</a:t>
            </a:r>
          </a:p>
          <a:p>
            <a:endParaRPr lang="fr-FR" sz="1800" dirty="0"/>
          </a:p>
        </p:txBody>
      </p:sp>
      <p:pic>
        <p:nvPicPr>
          <p:cNvPr id="7" name="Image 6" descr="C:\Users\Benoit\Pictures\ORIENTATION\orientation boussol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0316" y="2708920"/>
            <a:ext cx="1174557" cy="790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 descr="C:\Users\Benoit\Pictures\badminto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5136" y="5517232"/>
            <a:ext cx="1061593" cy="999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3.jpg" descr="C:\Users\Benoit\Pictures\course enfants.jp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3851084" y="1895878"/>
            <a:ext cx="1071629" cy="694178"/>
          </a:xfrm>
          <a:prstGeom prst="rect">
            <a:avLst/>
          </a:prstGeom>
          <a:ln/>
        </p:spPr>
      </p:pic>
      <p:pic>
        <p:nvPicPr>
          <p:cNvPr id="10" name="Image 9" descr="C:\Users\Benoit\Pictures\DANSE\ronde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69336" y="3961551"/>
            <a:ext cx="1397393" cy="835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8" y="404664"/>
            <a:ext cx="5436096" cy="792088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Calibri" pitchFamily="34" charset="0"/>
              </a:rPr>
              <a:t>LES CRITERES </a:t>
            </a:r>
            <a:endParaRPr lang="fr-FR" sz="3200" b="1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8712968" cy="5661248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endParaRPr lang="fr-FR" sz="8000" dirty="0" smtClean="0">
              <a:latin typeface="Calibri Light" pitchFamily="34" charset="0"/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fr-FR" sz="8000" dirty="0" smtClean="0">
                <a:latin typeface="Calibri Light" pitchFamily="34" charset="0"/>
                <a:ea typeface="ＭＳ Ｐゴシック" pitchFamily="34" charset="-128"/>
              </a:rPr>
              <a:t>L’ EPS , discipline d’enseignement obligatoire </a:t>
            </a:r>
          </a:p>
          <a:p>
            <a:pPr lvl="1">
              <a:lnSpc>
                <a:spcPct val="170000"/>
              </a:lnSpc>
              <a:buClrTx/>
              <a:buFont typeface="Wingdings" pitchFamily="2" charset="2"/>
              <a:buChar char="Ø"/>
            </a:pPr>
            <a:r>
              <a:rPr lang="fr-FR" sz="7200" dirty="0" smtClean="0">
                <a:solidFill>
                  <a:schemeClr val="tx1"/>
                </a:solidFill>
                <a:latin typeface="Calibri Light" pitchFamily="34" charset="0"/>
                <a:ea typeface="ＭＳ Ｐゴシック" pitchFamily="34" charset="-128"/>
              </a:rPr>
              <a:t>Elémentaire: 108h / an</a:t>
            </a:r>
          </a:p>
          <a:p>
            <a:pPr lvl="1">
              <a:buClrTx/>
              <a:buNone/>
            </a:pPr>
            <a:endParaRPr lang="fr-FR" sz="8000" dirty="0" smtClean="0">
              <a:latin typeface="Calibri Light" pitchFamily="34" charset="0"/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fr-FR" sz="8000" dirty="0" smtClean="0">
                <a:latin typeface="Calibri Light" pitchFamily="34" charset="0"/>
                <a:cs typeface="Arial" pitchFamily="34" charset="0"/>
              </a:rPr>
              <a:t>Chaque année du cycle les 4 compétences sont abordées</a:t>
            </a:r>
          </a:p>
          <a:p>
            <a:pPr>
              <a:buNone/>
            </a:pPr>
            <a:endParaRPr lang="fr-FR" sz="8000" dirty="0" smtClean="0">
              <a:latin typeface="Calibri Light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8000" dirty="0" smtClean="0">
                <a:latin typeface="Calibri Light" pitchFamily="34" charset="0"/>
                <a:ea typeface="ＭＳ Ｐゴシック" pitchFamily="34" charset="-128"/>
              </a:rPr>
              <a:t>Les compétences sont premières, les activités restent des moyens pour les atteindre</a:t>
            </a:r>
          </a:p>
          <a:p>
            <a:pPr>
              <a:buNone/>
            </a:pPr>
            <a:endParaRPr lang="fr-FR" sz="8000" dirty="0" smtClean="0">
              <a:latin typeface="Calibri Light" pitchFamily="34" charset="0"/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fr-FR" sz="8000" dirty="0" smtClean="0">
                <a:latin typeface="Calibri Light" pitchFamily="34" charset="0"/>
                <a:cs typeface="Arial" pitchFamily="34" charset="0"/>
              </a:rPr>
              <a:t>Chaque compétence est traitée au travers d’une ou plusieurs activités</a:t>
            </a:r>
          </a:p>
          <a:p>
            <a:pPr>
              <a:buNone/>
            </a:pPr>
            <a:endParaRPr lang="fr-FR" sz="8000" dirty="0" smtClean="0">
              <a:latin typeface="Calibri Light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8000" dirty="0" smtClean="0">
                <a:latin typeface="Calibri Light" pitchFamily="34" charset="0"/>
                <a:cs typeface="Arial" pitchFamily="34" charset="0"/>
              </a:rPr>
              <a:t>Pour que les apprentissages soient réels : modules d’apprentissage de durée suffisante: de 10 à 15 séances (par souci de réalisme un minimum de 5 ou 6 séances – au moins 12 pour la natation).</a:t>
            </a:r>
          </a:p>
          <a:p>
            <a:pPr marL="109728" indent="0">
              <a:buNone/>
            </a:pPr>
            <a:r>
              <a:rPr lang="fr-FR" sz="8000" dirty="0" smtClean="0">
                <a:latin typeface="Calibri Light" pitchFamily="34" charset="0"/>
                <a:cs typeface="Arial" pitchFamily="34" charset="0"/>
              </a:rPr>
              <a:t> </a:t>
            </a:r>
            <a:r>
              <a:rPr lang="fr-FR" sz="8000" dirty="0" smtClean="0">
                <a:solidFill>
                  <a:srgbClr val="FF0000"/>
                </a:solidFill>
                <a:latin typeface="Calibri Light" pitchFamily="34" charset="0"/>
                <a:cs typeface="Arial" pitchFamily="34" charset="0"/>
              </a:rPr>
              <a:t>Le SRAV devient priorité nationale – L’aisance aquatique et le savoir nager</a:t>
            </a:r>
            <a:endParaRPr lang="fr-FR" sz="8000" dirty="0" smtClean="0">
              <a:solidFill>
                <a:srgbClr val="FF0000"/>
              </a:solidFill>
              <a:latin typeface="Calibri Light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7200" dirty="0">
                <a:latin typeface="Calibri Light" pitchFamily="34" charset="0"/>
                <a:ea typeface="ＭＳ Ｐゴシック" pitchFamily="34" charset="-128"/>
              </a:rPr>
              <a:t> </a:t>
            </a:r>
            <a:r>
              <a:rPr lang="fr-FR" sz="7200" dirty="0" smtClean="0">
                <a:latin typeface="Calibri Light" pitchFamily="34" charset="0"/>
                <a:ea typeface="ＭＳ Ｐゴシック" pitchFamily="34" charset="-128"/>
              </a:rPr>
              <a:t>Savoir nager (ASSN)</a:t>
            </a:r>
            <a:r>
              <a:rPr lang="fr-FR" sz="7200" dirty="0" smtClean="0">
                <a:latin typeface="Calibri Light" pitchFamily="34" charset="0"/>
                <a:ea typeface="ＭＳ Ｐゴシック" pitchFamily="34" charset="-128"/>
              </a:rPr>
              <a:t> </a:t>
            </a:r>
            <a:r>
              <a:rPr lang="fr-FR" sz="7200" dirty="0" smtClean="0">
                <a:solidFill>
                  <a:srgbClr val="00B050"/>
                </a:solidFill>
                <a:latin typeface="Calibri Light" pitchFamily="34" charset="0"/>
                <a:ea typeface="ＭＳ Ｐゴシック" pitchFamily="34" charset="-128"/>
              </a:rPr>
              <a:t>1 module pour chaque année du C3</a:t>
            </a:r>
          </a:p>
          <a:p>
            <a:pPr>
              <a:buNone/>
            </a:pPr>
            <a:r>
              <a:rPr lang="fr-FR" sz="7200" b="1" dirty="0" smtClean="0">
                <a:solidFill>
                  <a:srgbClr val="FFC000"/>
                </a:solidFill>
                <a:latin typeface="Calibri Light" pitchFamily="34" charset="0"/>
                <a:ea typeface="ＭＳ Ｐゴシック" pitchFamily="34" charset="-128"/>
              </a:rPr>
              <a:t> </a:t>
            </a:r>
            <a:r>
              <a:rPr lang="fr-FR" sz="7200" b="1" dirty="0" smtClean="0">
                <a:latin typeface="Calibri Light" pitchFamily="34" charset="0"/>
                <a:ea typeface="ＭＳ Ｐゴシック" pitchFamily="34" charset="-128"/>
              </a:rPr>
              <a:t>La compétence 3 : </a:t>
            </a:r>
            <a:r>
              <a:rPr lang="fr-FR" sz="7200" dirty="0" smtClean="0">
                <a:latin typeface="Calibri Light" pitchFamily="34" charset="0"/>
              </a:rPr>
              <a:t>S’exprimer devant les autres par une prestation artistique et/ou acrobatique: </a:t>
            </a:r>
            <a:r>
              <a:rPr lang="fr-FR" sz="7200" dirty="0" smtClean="0">
                <a:solidFill>
                  <a:srgbClr val="00B050"/>
                </a:solidFill>
                <a:latin typeface="Calibri Light" pitchFamily="34" charset="0"/>
                <a:ea typeface="ＭＳ Ｐゴシック" pitchFamily="34" charset="-128"/>
              </a:rPr>
              <a:t>1 module pour chaque année du C3</a:t>
            </a:r>
          </a:p>
          <a:p>
            <a:pPr>
              <a:buNone/>
            </a:pPr>
            <a:r>
              <a:rPr lang="fr-FR" sz="7200" b="1" dirty="0" smtClean="0">
                <a:latin typeface="Calibri Light" pitchFamily="34" charset="0"/>
                <a:ea typeface="ＭＳ Ｐゴシック" pitchFamily="34" charset="-128"/>
              </a:rPr>
              <a:t> La compétence 2</a:t>
            </a:r>
            <a:r>
              <a:rPr lang="fr-FR" sz="7200" dirty="0" smtClean="0">
                <a:latin typeface="Calibri Light" pitchFamily="34" charset="0"/>
                <a:ea typeface="ＭＳ Ｐゴシック" pitchFamily="34" charset="-128"/>
              </a:rPr>
              <a:t>: adapter ses déplacements à des environnements variés:</a:t>
            </a:r>
            <a:r>
              <a:rPr lang="fr-FR" sz="7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 Light" pitchFamily="34" charset="0"/>
                <a:ea typeface="ＭＳ Ｐゴシック" pitchFamily="34" charset="-128"/>
              </a:rPr>
              <a:t> </a:t>
            </a:r>
            <a:r>
              <a:rPr lang="fr-FR" sz="7200" dirty="0" smtClean="0">
                <a:solidFill>
                  <a:schemeClr val="accent3"/>
                </a:solidFill>
                <a:latin typeface="Calibri Light" pitchFamily="34" charset="0"/>
                <a:ea typeface="ＭＳ Ｐゴシック" pitchFamily="34" charset="-128"/>
              </a:rPr>
              <a:t>1</a:t>
            </a:r>
            <a:r>
              <a:rPr lang="fr-FR" sz="7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 Light" pitchFamily="34" charset="0"/>
                <a:ea typeface="ＭＳ Ｐゴシック" pitchFamily="34" charset="-128"/>
              </a:rPr>
              <a:t> </a:t>
            </a:r>
            <a:r>
              <a:rPr lang="fr-FR" sz="7200" dirty="0" smtClean="0">
                <a:solidFill>
                  <a:srgbClr val="00B050"/>
                </a:solidFill>
                <a:latin typeface="Calibri Light" pitchFamily="34" charset="0"/>
                <a:ea typeface="ＭＳ Ｐゴシック" pitchFamily="34" charset="-128"/>
              </a:rPr>
              <a:t>module course d’orientation pour chaque année du </a:t>
            </a:r>
            <a:r>
              <a:rPr lang="fr-FR" sz="7200" dirty="0" smtClean="0">
                <a:solidFill>
                  <a:srgbClr val="00B050"/>
                </a:solidFill>
                <a:latin typeface="Calibri Light" pitchFamily="34" charset="0"/>
                <a:ea typeface="ＭＳ Ｐゴシック" pitchFamily="34" charset="-128"/>
              </a:rPr>
              <a:t>C3 + 1 module SRAV</a:t>
            </a:r>
            <a:endParaRPr lang="fr-FR" sz="7200" dirty="0" smtClean="0">
              <a:latin typeface="Calibri Light" pitchFamily="34" charset="0"/>
            </a:endParaRPr>
          </a:p>
          <a:p>
            <a:pPr lvl="1">
              <a:buClrTx/>
              <a:buNone/>
            </a:pPr>
            <a:r>
              <a:rPr lang="fr-FR" sz="8000" dirty="0" smtClean="0">
                <a:latin typeface="Calibri Light" pitchFamily="34" charset="0"/>
              </a:rPr>
              <a:t/>
            </a:r>
            <a:br>
              <a:rPr lang="fr-FR" sz="8000" dirty="0" smtClean="0">
                <a:latin typeface="Calibri Light" pitchFamily="34" charset="0"/>
              </a:rPr>
            </a:br>
            <a:endParaRPr lang="fr-FR" sz="8000" dirty="0" smtClean="0">
              <a:latin typeface="Calibri Light" pitchFamily="34" charset="0"/>
              <a:cs typeface="Times New Roman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761740"/>
            <a:ext cx="1545601" cy="87002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745" y="1455464"/>
            <a:ext cx="144780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8" y="188640"/>
            <a:ext cx="5436096" cy="1066800"/>
          </a:xfrm>
        </p:spPr>
        <p:txBody>
          <a:bodyPr>
            <a:normAutofit/>
          </a:bodyPr>
          <a:lstStyle/>
          <a:p>
            <a:r>
              <a:rPr lang="fr-FR" sz="2700" b="1" dirty="0" smtClean="0">
                <a:latin typeface="Calibri" pitchFamily="34" charset="0"/>
              </a:rPr>
              <a:t>CONSTRUIRE SA PROGRAMMATION</a:t>
            </a:r>
            <a:endParaRPr lang="fr-FR" sz="2700" b="1" dirty="0">
              <a:latin typeface="Calibri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07504" y="2420888"/>
          <a:ext cx="8892480" cy="2108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64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4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 Light" pitchFamily="34" charset="0"/>
                        </a:rPr>
                        <a:t>MATERIEL</a:t>
                      </a:r>
                      <a:endParaRPr lang="fr-FR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 Light" pitchFamily="34" charset="0"/>
                        </a:rPr>
                        <a:t>LIEUX DE PRATIQUE</a:t>
                      </a:r>
                      <a:endParaRPr lang="fr-FR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 Light" pitchFamily="34" charset="0"/>
                        </a:rPr>
                        <a:t>ACTIVITES POSSIBLES</a:t>
                      </a:r>
                      <a:endParaRPr lang="fr-FR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>
                          <a:latin typeface="Calibri Light" pitchFamily="34" charset="0"/>
                        </a:rPr>
                        <a:t>- De l'école</a:t>
                      </a:r>
                    </a:p>
                    <a:p>
                      <a:pPr algn="ctr" rtl="0"/>
                      <a:r>
                        <a:rPr lang="fr-FR" dirty="0" smtClean="0">
                          <a:latin typeface="Calibri Light" pitchFamily="34" charset="0"/>
                        </a:rPr>
                        <a:t>- Disponible sur les installations</a:t>
                      </a:r>
                    </a:p>
                    <a:p>
                      <a:pPr algn="ctr" rtl="0"/>
                      <a:r>
                        <a:rPr lang="fr-FR" dirty="0" smtClean="0">
                          <a:latin typeface="Calibri Light" pitchFamily="34" charset="0"/>
                        </a:rPr>
                        <a:t>- Disponible par emprunt (USEP, circonscription)</a:t>
                      </a:r>
                    </a:p>
                    <a:p>
                      <a:pPr algn="ctr"/>
                      <a:endParaRPr lang="fr-FR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>
                          <a:latin typeface="Calibri Light" pitchFamily="34" charset="0"/>
                        </a:rPr>
                        <a:t>- </a:t>
                      </a:r>
                      <a:r>
                        <a:rPr lang="fr-FR" dirty="0" smtClean="0">
                          <a:latin typeface="Calibri Light" pitchFamily="34" charset="0"/>
                        </a:rPr>
                        <a:t>Couverts </a:t>
                      </a:r>
                      <a:r>
                        <a:rPr lang="fr-FR" dirty="0">
                          <a:latin typeface="Calibri Light" pitchFamily="34" charset="0"/>
                        </a:rPr>
                        <a:t>/ non couverts</a:t>
                      </a:r>
                    </a:p>
                    <a:p>
                      <a:pPr algn="ctr" rtl="0"/>
                      <a:r>
                        <a:rPr lang="fr-FR" dirty="0">
                          <a:latin typeface="Calibri Light" pitchFamily="34" charset="0"/>
                        </a:rPr>
                        <a:t>- </a:t>
                      </a:r>
                      <a:r>
                        <a:rPr lang="fr-FR" dirty="0" smtClean="0">
                          <a:latin typeface="Calibri Light" pitchFamily="34" charset="0"/>
                        </a:rPr>
                        <a:t>Intra-muros </a:t>
                      </a:r>
                      <a:r>
                        <a:rPr lang="fr-FR" dirty="0">
                          <a:latin typeface="Calibri Light" pitchFamily="34" charset="0"/>
                        </a:rPr>
                        <a:t>/ extra-muros</a:t>
                      </a:r>
                    </a:p>
                    <a:p>
                      <a:pPr algn="ctr" rtl="0"/>
                      <a:r>
                        <a:rPr lang="fr-FR" dirty="0">
                          <a:latin typeface="Calibri Light" pitchFamily="34" charset="0"/>
                        </a:rPr>
                        <a:t/>
                      </a:r>
                      <a:br>
                        <a:rPr lang="fr-FR" dirty="0">
                          <a:latin typeface="Calibri Light" pitchFamily="34" charset="0"/>
                        </a:rPr>
                      </a:br>
                      <a:endParaRPr lang="fr-FR" dirty="0">
                        <a:latin typeface="Calibri Light" pitchFamily="34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err="1" smtClean="0">
                          <a:latin typeface="Calibri Light" pitchFamily="34" charset="0"/>
                        </a:rPr>
                        <a:t>A.athlétiques</a:t>
                      </a:r>
                      <a:r>
                        <a:rPr lang="fr-FR" dirty="0" smtClean="0">
                          <a:latin typeface="Calibri Light" pitchFamily="34" charset="0"/>
                        </a:rPr>
                        <a:t> - </a:t>
                      </a:r>
                      <a:r>
                        <a:rPr lang="fr-FR" dirty="0" err="1" smtClean="0">
                          <a:latin typeface="Calibri Light" pitchFamily="34" charset="0"/>
                        </a:rPr>
                        <a:t>A.aquatiques</a:t>
                      </a:r>
                      <a:endParaRPr lang="fr-FR" dirty="0" smtClean="0">
                        <a:latin typeface="Calibri Light" pitchFamily="34" charset="0"/>
                      </a:endParaRPr>
                    </a:p>
                    <a:p>
                      <a:pPr algn="ctr" rtl="0"/>
                      <a:r>
                        <a:rPr lang="fr-FR" dirty="0" smtClean="0">
                          <a:latin typeface="Calibri Light" pitchFamily="34" charset="0"/>
                        </a:rPr>
                        <a:t>A. d'orientation - A.de cirque</a:t>
                      </a:r>
                    </a:p>
                    <a:p>
                      <a:pPr algn="ctr" rtl="0"/>
                      <a:r>
                        <a:rPr lang="fr-FR" dirty="0" smtClean="0">
                          <a:latin typeface="Calibri Light" pitchFamily="34" charset="0"/>
                        </a:rPr>
                        <a:t>Danse - Jeux d'opposition.....</a:t>
                      </a:r>
                    </a:p>
                    <a:p>
                      <a:pPr algn="ctr"/>
                      <a:endParaRPr lang="fr-FR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" y="273968"/>
            <a:ext cx="2386608" cy="10668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Calibri" pitchFamily="34" charset="0"/>
              </a:rPr>
              <a:t>SOMMAIRE</a:t>
            </a:r>
            <a:endParaRPr lang="fr-FR" sz="3200" b="1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07600"/>
            <a:ext cx="8229600" cy="4945736"/>
          </a:xfrm>
        </p:spPr>
        <p:txBody>
          <a:bodyPr>
            <a:noAutofit/>
          </a:bodyPr>
          <a:lstStyle/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000" dirty="0" smtClean="0">
                <a:latin typeface="Calibri Light" pitchFamily="34" charset="0"/>
              </a:rPr>
              <a:t>Programmer c’est …pour …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000" dirty="0" smtClean="0">
                <a:latin typeface="Calibri Light" pitchFamily="34" charset="0"/>
              </a:rPr>
              <a:t>Programmation ou progression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000" dirty="0" smtClean="0">
                <a:latin typeface="Calibri Light" pitchFamily="34" charset="0"/>
              </a:rPr>
              <a:t>3 niveaux de programmation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000" dirty="0" smtClean="0">
                <a:latin typeface="Calibri Light" pitchFamily="34" charset="0"/>
              </a:rPr>
              <a:t>Intérêt de la programmation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000" dirty="0" smtClean="0">
                <a:latin typeface="Calibri Light" pitchFamily="34" charset="0"/>
              </a:rPr>
              <a:t>La démarche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000" dirty="0" smtClean="0">
                <a:latin typeface="Calibri Light" pitchFamily="34" charset="0"/>
              </a:rPr>
              <a:t>Les déterminants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000" dirty="0" smtClean="0">
                <a:latin typeface="Calibri Light" pitchFamily="34" charset="0"/>
              </a:rPr>
              <a:t>Les critères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000" dirty="0" smtClean="0">
                <a:latin typeface="Calibri Light" pitchFamily="34" charset="0"/>
              </a:rPr>
              <a:t>Construire sa programmation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000" dirty="0" smtClean="0">
                <a:latin typeface="Calibri Light" pitchFamily="34" charset="0"/>
              </a:rPr>
              <a:t>Conclusion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000" dirty="0" smtClean="0">
                <a:latin typeface="Calibri Light" pitchFamily="34" charset="0"/>
              </a:rPr>
              <a:t>Références</a:t>
            </a:r>
            <a:endParaRPr lang="fr-FR" sz="2000" dirty="0">
              <a:latin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8" y="273968"/>
            <a:ext cx="5436096" cy="1066800"/>
          </a:xfrm>
        </p:spPr>
        <p:txBody>
          <a:bodyPr>
            <a:normAutofit/>
          </a:bodyPr>
          <a:lstStyle/>
          <a:p>
            <a:r>
              <a:rPr lang="fr-FR" sz="3200" b="1" cap="all" dirty="0" smtClean="0">
                <a:latin typeface="Calibri" pitchFamily="34" charset="0"/>
              </a:rPr>
              <a:t>choix des APSA retenues </a:t>
            </a:r>
            <a:endParaRPr lang="fr-FR" sz="3200" b="1" cap="all" dirty="0">
              <a:latin typeface="Calibri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51521" y="1628800"/>
          <a:ext cx="8712967" cy="4841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8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3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5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566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fr-FR" sz="1800" dirty="0">
                        <a:latin typeface="Calibri Ligh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Calibri Light" pitchFamily="34" charset="0"/>
                        </a:rPr>
                        <a:t>Produire une performance optimale, mesurable à une échéance donnée</a:t>
                      </a:r>
                    </a:p>
                    <a:p>
                      <a:pPr algn="ctr"/>
                      <a:endParaRPr lang="fr-FR" sz="18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Calibri Light" pitchFamily="34" charset="0"/>
                        </a:rPr>
                        <a:t>Adapter ses déplacements à des environnements variés</a:t>
                      </a:r>
                    </a:p>
                    <a:p>
                      <a:pPr algn="ctr"/>
                      <a:endParaRPr lang="fr-FR" sz="18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Calibri Light" pitchFamily="34" charset="0"/>
                        </a:rPr>
                        <a:t>S’exprimer devant les autres par une prestation artistique et/ou acrobatique</a:t>
                      </a:r>
                    </a:p>
                    <a:p>
                      <a:pPr algn="ctr"/>
                      <a:endParaRPr lang="fr-FR" sz="18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Calibri Light" pitchFamily="34" charset="0"/>
                        </a:rPr>
                        <a:t>Conduire et maîtriser un affrontement collectif ou interindividuel</a:t>
                      </a:r>
                    </a:p>
                    <a:p>
                      <a:pPr algn="ctr"/>
                      <a:endParaRPr lang="fr-FR" sz="1800" dirty="0">
                        <a:latin typeface="Calibri Light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fr-FR" sz="1800" b="1" dirty="0" smtClean="0">
                        <a:latin typeface="Calibri Light" pitchFamily="34" charset="0"/>
                      </a:endParaRPr>
                    </a:p>
                    <a:p>
                      <a:pPr algn="ctr"/>
                      <a:r>
                        <a:rPr lang="fr-FR" sz="1800" b="1" dirty="0" smtClean="0">
                          <a:latin typeface="Calibri Light" pitchFamily="34" charset="0"/>
                        </a:rPr>
                        <a:t>Cycle</a:t>
                      </a:r>
                      <a:r>
                        <a:rPr lang="fr-FR" sz="1800" b="1" baseline="0" dirty="0" smtClean="0">
                          <a:latin typeface="Calibri Light" pitchFamily="34" charset="0"/>
                        </a:rPr>
                        <a:t> 2</a:t>
                      </a:r>
                      <a:endParaRPr lang="fr-FR" sz="1800" b="1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Calibri Light" pitchFamily="34" charset="0"/>
                        </a:rPr>
                        <a:t>CP</a:t>
                      </a:r>
                      <a:endParaRPr lang="fr-FR" sz="1600" b="1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Calibri Light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Calibri Light" pitchFamily="34" charset="0"/>
                        </a:rPr>
                        <a:t>CE1</a:t>
                      </a:r>
                      <a:endParaRPr lang="fr-FR" sz="1600" b="1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Calibri Light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Calibri Light" pitchFamily="34" charset="0"/>
                        </a:rPr>
                        <a:t>CE2</a:t>
                      </a:r>
                      <a:endParaRPr lang="fr-FR" sz="1600" b="1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Calibri Light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416">
                <a:tc rowSpan="3">
                  <a:txBody>
                    <a:bodyPr/>
                    <a:lstStyle/>
                    <a:p>
                      <a:pPr algn="ctr"/>
                      <a:endParaRPr lang="fr-FR" sz="1800" b="1" dirty="0" smtClean="0">
                        <a:latin typeface="Calibri Light" pitchFamily="34" charset="0"/>
                      </a:endParaRPr>
                    </a:p>
                    <a:p>
                      <a:pPr algn="ctr"/>
                      <a:r>
                        <a:rPr lang="fr-FR" sz="1800" b="1" dirty="0" smtClean="0">
                          <a:latin typeface="Calibri Light" pitchFamily="34" charset="0"/>
                        </a:rPr>
                        <a:t>Cycle 3</a:t>
                      </a:r>
                      <a:endParaRPr lang="fr-FR" sz="1800" b="1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Calibri Light" pitchFamily="34" charset="0"/>
                        </a:rPr>
                        <a:t>CM1</a:t>
                      </a:r>
                      <a:endParaRPr lang="fr-FR" sz="1600" b="1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Calibri Light" pitchFamily="34" charset="0"/>
                        </a:rPr>
                        <a:t>CM2</a:t>
                      </a:r>
                      <a:endParaRPr lang="fr-FR" sz="1600" b="1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Calibri Light" pitchFamily="34" charset="0"/>
                        </a:rPr>
                        <a:t>6ème</a:t>
                      </a:r>
                      <a:endParaRPr lang="fr-FR" sz="1600" b="1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latin typeface="Calibri Light" pitchFamily="34" charset="0"/>
                        </a:rPr>
                        <a:t>Croisements disciplinaires</a:t>
                      </a:r>
                      <a:endParaRPr lang="fr-FR" sz="1800" b="1" dirty="0">
                        <a:latin typeface="Calibri Light" pitchFamily="34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8" y="332656"/>
            <a:ext cx="5436096" cy="83671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Calibri" pitchFamily="34" charset="0"/>
              </a:rPr>
              <a:t>EXEMPLE : P° DE CLASSE CM1 </a:t>
            </a:r>
            <a:endParaRPr lang="fr-FR" sz="3200" b="1" dirty="0">
              <a:latin typeface="Calibri" pitchFamily="34" charset="0"/>
            </a:endParaRPr>
          </a:p>
        </p:txBody>
      </p:sp>
      <p:graphicFrame>
        <p:nvGraphicFramePr>
          <p:cNvPr id="3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926738"/>
              </p:ext>
            </p:extLst>
          </p:nvPr>
        </p:nvGraphicFramePr>
        <p:xfrm>
          <a:off x="179514" y="1343740"/>
          <a:ext cx="8784973" cy="51899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49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7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7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7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7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348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Calibri Light" pitchFamily="34" charset="0"/>
                        </a:rPr>
                        <a:t>Exemple pour une classe de CM1</a:t>
                      </a:r>
                      <a:endParaRPr lang="fr-FR" sz="1800" i="1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Calibri Light" pitchFamily="34" charset="0"/>
                        </a:rPr>
                        <a:t>P1</a:t>
                      </a:r>
                      <a:endParaRPr lang="fr-FR" sz="18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Calibri Light" pitchFamily="34" charset="0"/>
                        </a:rPr>
                        <a:t>P2</a:t>
                      </a:r>
                      <a:endParaRPr lang="fr-FR" sz="18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Calibri Light" pitchFamily="34" charset="0"/>
                        </a:rPr>
                        <a:t>P3</a:t>
                      </a:r>
                      <a:endParaRPr lang="fr-FR" sz="18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Calibri Light" pitchFamily="34" charset="0"/>
                        </a:rPr>
                        <a:t>P4</a:t>
                      </a:r>
                      <a:endParaRPr lang="fr-FR" sz="1800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Calibri Light" pitchFamily="34" charset="0"/>
                        </a:rPr>
                        <a:t>P5</a:t>
                      </a:r>
                      <a:endParaRPr lang="fr-FR" sz="1800" dirty="0">
                        <a:latin typeface="Calibri Light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1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Calibri Light" pitchFamily="34" charset="0"/>
                        </a:rPr>
                        <a:t>Produire une performance optimale, mesurable à une échéance donnée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 Light" pitchFamily="34" charset="0"/>
                        </a:rPr>
                        <a:t>course longue</a:t>
                      </a:r>
                    </a:p>
                    <a:p>
                      <a:pPr algn="ctr"/>
                      <a:r>
                        <a:rPr lang="fr-FR" sz="1600" dirty="0" smtClean="0">
                          <a:solidFill>
                            <a:schemeClr val="accent1"/>
                          </a:solidFill>
                          <a:latin typeface="Calibri Light" pitchFamily="34" charset="0"/>
                        </a:rPr>
                        <a:t>R = octobre</a:t>
                      </a:r>
                      <a:endParaRPr lang="fr-FR" sz="1600" dirty="0">
                        <a:solidFill>
                          <a:schemeClr val="accent1"/>
                        </a:solidFill>
                        <a:latin typeface="Calibri Ligh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 Light" pitchFamily="34" charset="0"/>
                        </a:rPr>
                        <a:t>courir sauter lancer</a:t>
                      </a:r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7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Calibri Light" pitchFamily="34" charset="0"/>
                        </a:rPr>
                        <a:t>Adapter ses déplacements à des environnements variés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 Light" pitchFamily="34" charset="0"/>
                        </a:rPr>
                        <a:t>Natation</a:t>
                      </a:r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 Light" pitchFamily="34" charset="0"/>
                        </a:rPr>
                        <a:t>Natation</a:t>
                      </a:r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 Light" pitchFamily="34" charset="0"/>
                        </a:rPr>
                        <a:t>Escalade</a:t>
                      </a:r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baseline="0" dirty="0" smtClean="0">
                          <a:latin typeface="Calibri Light" pitchFamily="34" charset="0"/>
                        </a:rPr>
                        <a:t>Orientation</a:t>
                      </a:r>
                    </a:p>
                    <a:p>
                      <a:pPr algn="ctr"/>
                      <a:r>
                        <a:rPr lang="fr-FR" sz="1600" kern="1200" baseline="0" dirty="0" smtClean="0">
                          <a:solidFill>
                            <a:schemeClr val="accent1"/>
                          </a:solidFill>
                          <a:latin typeface="Calibri Light" pitchFamily="34" charset="0"/>
                        </a:rPr>
                        <a:t>R= mai </a:t>
                      </a:r>
                    </a:p>
                    <a:p>
                      <a:pPr algn="ctr"/>
                      <a:r>
                        <a:rPr lang="fr-FR" sz="1600" kern="1200" baseline="0" dirty="0" smtClean="0">
                          <a:solidFill>
                            <a:schemeClr val="accent1"/>
                          </a:solidFill>
                          <a:latin typeface="Calibri Light" pitchFamily="34" charset="0"/>
                        </a:rPr>
                        <a:t>+ sortie Curtil</a:t>
                      </a:r>
                      <a:endParaRPr lang="fr-FR" sz="1600" dirty="0">
                        <a:solidFill>
                          <a:schemeClr val="accent1"/>
                        </a:solidFill>
                        <a:latin typeface="Calibri Ligh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baseline="0" dirty="0" smtClean="0">
                          <a:latin typeface="Calibri Light" pitchFamily="34" charset="0"/>
                        </a:rPr>
                        <a:t>	</a:t>
                      </a:r>
                    </a:p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33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Calibri Light" pitchFamily="34" charset="0"/>
                        </a:rPr>
                        <a:t>S’exprimer devant les autres par une prestation artistique et/ou acrobatique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baseline="0" dirty="0" smtClean="0">
                          <a:latin typeface="Calibri Light" pitchFamily="34" charset="0"/>
                        </a:rPr>
                        <a:t>	</a:t>
                      </a:r>
                    </a:p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Calibri Light" pitchFamily="34" charset="0"/>
                        </a:rPr>
                        <a:t> Arts</a:t>
                      </a:r>
                      <a:r>
                        <a:rPr lang="fr-FR" sz="1600" baseline="0" dirty="0" smtClean="0">
                          <a:latin typeface="Calibri Light" pitchFamily="34" charset="0"/>
                        </a:rPr>
                        <a:t> </a:t>
                      </a:r>
                      <a:r>
                        <a:rPr lang="fr-FR" sz="1600" baseline="0" smtClean="0">
                          <a:latin typeface="Calibri Light" pitchFamily="34" charset="0"/>
                        </a:rPr>
                        <a:t>du cirque</a:t>
                      </a:r>
                      <a:endParaRPr lang="fr-FR" sz="1600" dirty="0" smtClean="0">
                        <a:latin typeface="Calibri Light" pitchFamily="34" charset="0"/>
                      </a:endParaRPr>
                    </a:p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Calibri Light" pitchFamily="34" charset="0"/>
                        </a:rPr>
                        <a:t>Danse</a:t>
                      </a:r>
                    </a:p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2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Calibri Light" pitchFamily="34" charset="0"/>
                        </a:rPr>
                        <a:t>Conduire et maîtriser un affrontement collectif ou interindividuel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baseline="0" dirty="0" smtClean="0">
                          <a:latin typeface="Calibri Light" pitchFamily="34" charset="0"/>
                        </a:rPr>
                        <a:t>Jeux Co	</a:t>
                      </a:r>
                    </a:p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>
                        <a:latin typeface="Calibri Light" pitchFamily="34" charset="0"/>
                      </a:endParaRPr>
                    </a:p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Calibri Light" pitchFamily="34" charset="0"/>
                        </a:rPr>
                        <a:t>Jeux de lutte</a:t>
                      </a:r>
                    </a:p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 Light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8" y="270920"/>
            <a:ext cx="5436096" cy="1069848"/>
          </a:xfrm>
        </p:spPr>
        <p:txBody>
          <a:bodyPr>
            <a:normAutofit/>
          </a:bodyPr>
          <a:lstStyle/>
          <a:p>
            <a:r>
              <a:rPr lang="fr-FR" sz="3200" b="1" cap="all" dirty="0" smtClean="0">
                <a:latin typeface="Calibri" pitchFamily="34" charset="0"/>
              </a:rPr>
              <a:t>Programmation d’école</a:t>
            </a:r>
            <a:endParaRPr lang="fr-FR" sz="3200" b="1" cap="all" dirty="0">
              <a:latin typeface="Calibri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52" y="1488182"/>
            <a:ext cx="8918490" cy="48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8" y="260648"/>
            <a:ext cx="5436096" cy="9906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Calibri" pitchFamily="34" charset="0"/>
              </a:rPr>
              <a:t>PROGRAMMER</a:t>
            </a:r>
            <a:endParaRPr lang="fr-FR" sz="2800" b="1" dirty="0">
              <a:latin typeface="Calibri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51520" y="1973739"/>
            <a:ext cx="246766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fr-FR" dirty="0" smtClean="0">
                <a:latin typeface="Calibri Light" pitchFamily="34" charset="0"/>
              </a:rPr>
              <a:t> Une structure aléatoire</a:t>
            </a:r>
          </a:p>
          <a:p>
            <a:pPr>
              <a:buClr>
                <a:schemeClr val="tx2"/>
              </a:buClr>
            </a:pPr>
            <a:endParaRPr lang="fr-FR" dirty="0" smtClean="0">
              <a:latin typeface="Calibri Light" pitchFamily="34" charset="0"/>
            </a:endParaRP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fr-FR" dirty="0" smtClean="0">
                <a:latin typeface="Calibri Light" pitchFamily="34" charset="0"/>
              </a:rPr>
              <a:t> Un simple catalogue</a:t>
            </a:r>
          </a:p>
          <a:p>
            <a:pPr>
              <a:buClr>
                <a:schemeClr val="tx2"/>
              </a:buClr>
            </a:pPr>
            <a:r>
              <a:rPr lang="fr-FR" dirty="0" smtClean="0">
                <a:latin typeface="Calibri Light" pitchFamily="34" charset="0"/>
              </a:rPr>
              <a:t>d’activités</a:t>
            </a:r>
          </a:p>
          <a:p>
            <a:pPr>
              <a:buClr>
                <a:schemeClr val="tx2"/>
              </a:buClr>
            </a:pPr>
            <a:endParaRPr lang="fr-FR" dirty="0" smtClean="0">
              <a:latin typeface="Calibri Light" pitchFamily="34" charset="0"/>
            </a:endParaRP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fr-FR" dirty="0" smtClean="0">
                <a:latin typeface="Calibri Light" pitchFamily="34" charset="0"/>
              </a:rPr>
              <a:t> Un simple planning </a:t>
            </a:r>
          </a:p>
          <a:p>
            <a:pPr>
              <a:buClr>
                <a:schemeClr val="tx2"/>
              </a:buClr>
            </a:pPr>
            <a:r>
              <a:rPr lang="fr-FR" dirty="0" smtClean="0">
                <a:latin typeface="Calibri Light" pitchFamily="34" charset="0"/>
              </a:rPr>
              <a:t>d’installations</a:t>
            </a:r>
            <a:endParaRPr lang="fr-FR" dirty="0">
              <a:latin typeface="Calibri Light" pitchFamily="34" charset="0"/>
            </a:endParaRPr>
          </a:p>
        </p:txBody>
      </p:sp>
      <p:sp>
        <p:nvSpPr>
          <p:cNvPr id="4" name="Espace réservé du texte 4"/>
          <p:cNvSpPr txBox="1">
            <a:spLocks/>
          </p:cNvSpPr>
          <p:nvPr/>
        </p:nvSpPr>
        <p:spPr>
          <a:xfrm>
            <a:off x="251520" y="1340768"/>
            <a:ext cx="2376264" cy="4572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itchFamily="34" charset="0"/>
                <a:ea typeface="+mn-ea"/>
                <a:cs typeface="+mn-cs"/>
              </a:rPr>
              <a:t>C’est passer de …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 Light" pitchFamily="34" charset="0"/>
              <a:ea typeface="+mn-ea"/>
              <a:cs typeface="+mn-cs"/>
            </a:endParaRPr>
          </a:p>
        </p:txBody>
      </p:sp>
      <p:sp>
        <p:nvSpPr>
          <p:cNvPr id="5" name="Espace réservé du texte 4"/>
          <p:cNvSpPr txBox="1">
            <a:spLocks/>
          </p:cNvSpPr>
          <p:nvPr/>
        </p:nvSpPr>
        <p:spPr>
          <a:xfrm>
            <a:off x="4644008" y="1340768"/>
            <a:ext cx="3384376" cy="4572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itchFamily="34" charset="0"/>
                <a:ea typeface="+mn-ea"/>
                <a:cs typeface="+mn-cs"/>
              </a:rPr>
              <a:t>À …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 Light" pitchFamily="34" charset="0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491880" y="1916832"/>
            <a:ext cx="5616624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fr-FR" sz="2000" dirty="0" smtClean="0">
                <a:latin typeface="Calibri Light" pitchFamily="34" charset="0"/>
              </a:rPr>
              <a:t> </a:t>
            </a:r>
            <a:r>
              <a:rPr lang="fr-FR" dirty="0" smtClean="0">
                <a:latin typeface="Calibri Light" pitchFamily="34" charset="0"/>
              </a:rPr>
              <a:t>Un ensemble organisé en modules d’apprentissage</a:t>
            </a:r>
          </a:p>
          <a:p>
            <a:pPr>
              <a:buClr>
                <a:schemeClr val="tx2"/>
              </a:buClr>
            </a:pPr>
            <a:endParaRPr lang="fr-FR" dirty="0" smtClean="0">
              <a:latin typeface="Calibri Light" pitchFamily="34" charset="0"/>
            </a:endParaRP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fr-FR" dirty="0" smtClean="0">
                <a:latin typeface="Calibri Light" pitchFamily="34" charset="0"/>
              </a:rPr>
              <a:t> Un volet du projet d’école</a:t>
            </a:r>
          </a:p>
          <a:p>
            <a:pPr>
              <a:buClr>
                <a:schemeClr val="tx2"/>
              </a:buClr>
            </a:pPr>
            <a:endParaRPr lang="fr-FR" dirty="0" smtClean="0">
              <a:latin typeface="Calibri Light" pitchFamily="34" charset="0"/>
            </a:endParaRP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fr-FR" dirty="0" smtClean="0">
                <a:latin typeface="Calibri Light" pitchFamily="34" charset="0"/>
              </a:rPr>
              <a:t> Un travail d’équipe</a:t>
            </a:r>
          </a:p>
          <a:p>
            <a:pPr>
              <a:buClr>
                <a:schemeClr val="tx2"/>
              </a:buClr>
            </a:pPr>
            <a:endParaRPr lang="fr-FR" dirty="0" smtClean="0">
              <a:latin typeface="Calibri Light" pitchFamily="34" charset="0"/>
            </a:endParaRP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fr-FR" dirty="0" smtClean="0">
                <a:latin typeface="Calibri Light" pitchFamily="34" charset="0"/>
              </a:rPr>
              <a:t> Un outil d’information </a:t>
            </a:r>
          </a:p>
          <a:p>
            <a:pPr>
              <a:buClr>
                <a:schemeClr val="tx2"/>
              </a:buClr>
            </a:pPr>
            <a:endParaRPr lang="fr-FR" dirty="0" smtClean="0">
              <a:latin typeface="Calibri Light" pitchFamily="34" charset="0"/>
            </a:endParaRP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fr-FR" dirty="0" smtClean="0">
                <a:latin typeface="Calibri Light" pitchFamily="34" charset="0"/>
              </a:rPr>
              <a:t> Une planification résultant de la mise en relation de :</a:t>
            </a:r>
          </a:p>
          <a:p>
            <a:pPr lvl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fr-FR" dirty="0" smtClean="0">
                <a:latin typeface="Calibri Light" pitchFamily="34" charset="0"/>
              </a:rPr>
              <a:t> </a:t>
            </a:r>
            <a:r>
              <a:rPr lang="fr-FR" sz="1600" dirty="0" smtClean="0">
                <a:latin typeface="Calibri Light" pitchFamily="34" charset="0"/>
              </a:rPr>
              <a:t>Des programmes</a:t>
            </a:r>
          </a:p>
          <a:p>
            <a:pPr lvl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fr-FR" sz="1600" dirty="0" smtClean="0">
                <a:latin typeface="Calibri Light" pitchFamily="34" charset="0"/>
              </a:rPr>
              <a:t> Des objectifs pédagogiques prioritaires définis dans l’école</a:t>
            </a:r>
          </a:p>
          <a:p>
            <a:pPr lvl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fr-FR" sz="1600" dirty="0" smtClean="0">
                <a:latin typeface="Calibri Light" pitchFamily="34" charset="0"/>
              </a:rPr>
              <a:t> Des activités physiques et sportives</a:t>
            </a:r>
          </a:p>
          <a:p>
            <a:pPr lvl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fr-FR" sz="1600" dirty="0" smtClean="0">
                <a:latin typeface="Calibri Light" pitchFamily="34" charset="0"/>
              </a:rPr>
              <a:t> Des compétences de chaque membre de l’équipe éducative</a:t>
            </a:r>
          </a:p>
          <a:p>
            <a:pPr lvl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fr-FR" sz="1600" dirty="0" smtClean="0">
                <a:latin typeface="Calibri Light" pitchFamily="34" charset="0"/>
              </a:rPr>
              <a:t> Des partenariats possibles</a:t>
            </a:r>
            <a:endParaRPr lang="fr-FR" sz="1600" dirty="0">
              <a:latin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592" y="246920"/>
            <a:ext cx="5399504" cy="877824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Calibri" pitchFamily="34" charset="0"/>
              </a:rPr>
              <a:t>REFERENCES A CONSULTER </a:t>
            </a:r>
            <a:endParaRPr lang="fr-FR" sz="3200" dirty="0">
              <a:latin typeface="Calibri" pitchFamily="34" charset="0"/>
            </a:endParaRPr>
          </a:p>
        </p:txBody>
      </p:sp>
      <p:grpSp>
        <p:nvGrpSpPr>
          <p:cNvPr id="28" name="Groupe 27"/>
          <p:cNvGrpSpPr/>
          <p:nvPr/>
        </p:nvGrpSpPr>
        <p:grpSpPr>
          <a:xfrm>
            <a:off x="459161" y="2132856"/>
            <a:ext cx="8001271" cy="3413412"/>
            <a:chOff x="179512" y="1527756"/>
            <a:chExt cx="8001271" cy="3413412"/>
          </a:xfrm>
        </p:grpSpPr>
        <p:cxnSp>
          <p:nvCxnSpPr>
            <p:cNvPr id="6" name="Connecteur droit avec flèche 5"/>
            <p:cNvCxnSpPr/>
            <p:nvPr/>
          </p:nvCxnSpPr>
          <p:spPr>
            <a:xfrm flipH="1">
              <a:off x="1403648" y="1988840"/>
              <a:ext cx="144016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ZoneTexte 7"/>
            <p:cNvSpPr txBox="1"/>
            <p:nvPr/>
          </p:nvSpPr>
          <p:spPr>
            <a:xfrm>
              <a:off x="3131840" y="1527756"/>
              <a:ext cx="2681824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solidFill>
                    <a:schemeClr val="accent1">
                      <a:lumMod val="75000"/>
                    </a:schemeClr>
                  </a:solidFill>
                  <a:latin typeface="Calibri Light" pitchFamily="34" charset="0"/>
                  <a:hlinkClick r:id="rId2"/>
                </a:rPr>
                <a:t>http://eps21.ac-dijon.fr/</a:t>
              </a:r>
              <a:endParaRPr lang="fr-FR" sz="200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</a:endParaRPr>
            </a:p>
            <a:p>
              <a:endParaRPr lang="fr-FR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59495" y="2708920"/>
              <a:ext cx="15762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>
                  <a:latin typeface="Calibri Light" pitchFamily="34" charset="0"/>
                </a:rPr>
                <a:t>Textes officiels </a:t>
              </a:r>
            </a:p>
            <a:p>
              <a:pPr algn="ctr"/>
              <a:r>
                <a:rPr lang="fr-FR" dirty="0" smtClean="0">
                  <a:latin typeface="Calibri Light" pitchFamily="34" charset="0"/>
                </a:rPr>
                <a:t>nationaux</a:t>
              </a:r>
              <a:endParaRPr lang="fr-FR" dirty="0">
                <a:latin typeface="Calibri Light" pitchFamily="34" charset="0"/>
              </a:endParaRPr>
            </a:p>
          </p:txBody>
        </p:sp>
        <p:cxnSp>
          <p:nvCxnSpPr>
            <p:cNvPr id="10" name="Connecteur droit avec flèche 9"/>
            <p:cNvCxnSpPr/>
            <p:nvPr/>
          </p:nvCxnSpPr>
          <p:spPr>
            <a:xfrm>
              <a:off x="1043608" y="3501008"/>
              <a:ext cx="0" cy="50405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179512" y="4017838"/>
              <a:ext cx="179728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>
                  <a:latin typeface="Calibri Light" pitchFamily="34" charset="0"/>
                </a:rPr>
                <a:t>Programmes EPS </a:t>
              </a:r>
            </a:p>
            <a:p>
              <a:pPr algn="ctr"/>
              <a:r>
                <a:rPr lang="fr-FR" dirty="0" smtClean="0">
                  <a:latin typeface="Calibri Light" pitchFamily="34" charset="0"/>
                </a:rPr>
                <a:t>&amp; </a:t>
              </a:r>
            </a:p>
            <a:p>
              <a:pPr algn="ctr"/>
              <a:r>
                <a:rPr lang="fr-FR" dirty="0" smtClean="0">
                  <a:latin typeface="Calibri Light" pitchFamily="34" charset="0"/>
                </a:rPr>
                <a:t>socle commun</a:t>
              </a:r>
              <a:endParaRPr lang="fr-FR" dirty="0">
                <a:latin typeface="Calibri Light" pitchFamily="34" charset="0"/>
              </a:endParaRPr>
            </a:p>
          </p:txBody>
        </p:sp>
        <p:cxnSp>
          <p:nvCxnSpPr>
            <p:cNvPr id="13" name="Connecteur droit avec flèche 12"/>
            <p:cNvCxnSpPr/>
            <p:nvPr/>
          </p:nvCxnSpPr>
          <p:spPr>
            <a:xfrm>
              <a:off x="3563888" y="2060848"/>
              <a:ext cx="0" cy="50405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Texte 14"/>
            <p:cNvSpPr txBox="1"/>
            <p:nvPr/>
          </p:nvSpPr>
          <p:spPr>
            <a:xfrm>
              <a:off x="2627784" y="2708920"/>
              <a:ext cx="172688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>
                  <a:latin typeface="Calibri Light" pitchFamily="34" charset="0"/>
                </a:rPr>
                <a:t>Textes officiels </a:t>
              </a:r>
            </a:p>
            <a:p>
              <a:pPr algn="ctr"/>
              <a:r>
                <a:rPr lang="fr-FR" dirty="0" smtClean="0">
                  <a:latin typeface="Calibri Light" pitchFamily="34" charset="0"/>
                </a:rPr>
                <a:t>départementaux</a:t>
              </a:r>
            </a:p>
          </p:txBody>
        </p:sp>
        <p:cxnSp>
          <p:nvCxnSpPr>
            <p:cNvPr id="16" name="Connecteur droit avec flèche 15"/>
            <p:cNvCxnSpPr/>
            <p:nvPr/>
          </p:nvCxnSpPr>
          <p:spPr>
            <a:xfrm>
              <a:off x="3347864" y="3429000"/>
              <a:ext cx="0" cy="50405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ZoneTexte 16"/>
            <p:cNvSpPr txBox="1"/>
            <p:nvPr/>
          </p:nvSpPr>
          <p:spPr>
            <a:xfrm>
              <a:off x="2577998" y="4005064"/>
              <a:ext cx="161467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>
                  <a:latin typeface="Calibri Light" pitchFamily="34" charset="0"/>
                </a:rPr>
                <a:t>Plan d’action </a:t>
              </a:r>
            </a:p>
            <a:p>
              <a:pPr algn="ctr"/>
              <a:r>
                <a:rPr lang="fr-FR" dirty="0" smtClean="0">
                  <a:latin typeface="Calibri Light" pitchFamily="34" charset="0"/>
                </a:rPr>
                <a:t>départemental </a:t>
              </a:r>
            </a:p>
            <a:p>
              <a:pPr algn="ctr"/>
              <a:r>
                <a:rPr lang="fr-FR" dirty="0" smtClean="0">
                  <a:latin typeface="Calibri Light" pitchFamily="34" charset="0"/>
                </a:rPr>
                <a:t>pour l’EPS</a:t>
              </a:r>
              <a:endParaRPr lang="fr-FR" dirty="0">
                <a:latin typeface="Calibri Light" pitchFamily="34" charset="0"/>
              </a:endParaRPr>
            </a:p>
          </p:txBody>
        </p:sp>
        <p:cxnSp>
          <p:nvCxnSpPr>
            <p:cNvPr id="18" name="Connecteur droit avec flèche 17"/>
            <p:cNvCxnSpPr/>
            <p:nvPr/>
          </p:nvCxnSpPr>
          <p:spPr>
            <a:xfrm>
              <a:off x="5580112" y="2060848"/>
              <a:ext cx="0" cy="50405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ZoneTexte 18"/>
            <p:cNvSpPr txBox="1"/>
            <p:nvPr/>
          </p:nvSpPr>
          <p:spPr>
            <a:xfrm>
              <a:off x="4891858" y="2708920"/>
              <a:ext cx="14803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>
                  <a:latin typeface="Calibri Light" pitchFamily="34" charset="0"/>
                </a:rPr>
                <a:t>Ressources</a:t>
              </a:r>
            </a:p>
            <a:p>
              <a:pPr algn="ctr"/>
              <a:r>
                <a:rPr lang="fr-FR" dirty="0" smtClean="0">
                  <a:latin typeface="Calibri Light" pitchFamily="34" charset="0"/>
                </a:rPr>
                <a:t>pédagogiques</a:t>
              </a:r>
            </a:p>
          </p:txBody>
        </p:sp>
        <p:cxnSp>
          <p:nvCxnSpPr>
            <p:cNvPr id="20" name="Connecteur droit avec flèche 19"/>
            <p:cNvCxnSpPr/>
            <p:nvPr/>
          </p:nvCxnSpPr>
          <p:spPr>
            <a:xfrm>
              <a:off x="5580112" y="3429000"/>
              <a:ext cx="0" cy="50405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ZoneTexte 20"/>
            <p:cNvSpPr txBox="1"/>
            <p:nvPr/>
          </p:nvSpPr>
          <p:spPr>
            <a:xfrm>
              <a:off x="4746732" y="4005064"/>
              <a:ext cx="169726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>
                  <a:latin typeface="Calibri Light" pitchFamily="34" charset="0"/>
                </a:rPr>
                <a:t>Guide « La</a:t>
              </a:r>
            </a:p>
            <a:p>
              <a:pPr algn="ctr"/>
              <a:r>
                <a:rPr lang="fr-FR" dirty="0" smtClean="0">
                  <a:latin typeface="Calibri Light" pitchFamily="34" charset="0"/>
                </a:rPr>
                <a:t>programmation</a:t>
              </a:r>
            </a:p>
            <a:p>
              <a:pPr algn="ctr"/>
              <a:r>
                <a:rPr lang="fr-FR" dirty="0" smtClean="0">
                  <a:latin typeface="Calibri Light" pitchFamily="34" charset="0"/>
                </a:rPr>
                <a:t>d’école en EPS »</a:t>
              </a:r>
              <a:endParaRPr lang="fr-FR" dirty="0">
                <a:latin typeface="Calibri Light" pitchFamily="34" charset="0"/>
              </a:endParaRPr>
            </a:p>
          </p:txBody>
        </p:sp>
        <p:cxnSp>
          <p:nvCxnSpPr>
            <p:cNvPr id="22" name="Connecteur droit avec flèche 21"/>
            <p:cNvCxnSpPr/>
            <p:nvPr/>
          </p:nvCxnSpPr>
          <p:spPr>
            <a:xfrm>
              <a:off x="6372200" y="1988840"/>
              <a:ext cx="1296144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ZoneTexte 23"/>
            <p:cNvSpPr txBox="1"/>
            <p:nvPr/>
          </p:nvSpPr>
          <p:spPr>
            <a:xfrm>
              <a:off x="7196090" y="2771636"/>
              <a:ext cx="9846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>
                  <a:latin typeface="Calibri Light" pitchFamily="34" charset="0"/>
                </a:rPr>
                <a:t>Natation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 rot="5400000">
            <a:off x="2447764" y="-1863588"/>
            <a:ext cx="720080" cy="5400600"/>
          </a:xfrm>
        </p:spPr>
        <p:txBody>
          <a:bodyPr>
            <a:normAutofit/>
          </a:bodyPr>
          <a:lstStyle/>
          <a:p>
            <a:pPr algn="l"/>
            <a:r>
              <a:rPr lang="fr-FR" sz="3200" b="1" dirty="0" smtClean="0">
                <a:latin typeface="Calibri" pitchFamily="34" charset="0"/>
              </a:rPr>
              <a:t>PROGRAMMER…</a:t>
            </a:r>
            <a:endParaRPr lang="fr-FR" sz="3200" b="1" dirty="0">
              <a:latin typeface="Calibri" pitchFamily="34" charset="0"/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half" idx="2"/>
          </p:nvPr>
        </p:nvSpPr>
        <p:spPr>
          <a:xfrm>
            <a:off x="611560" y="4797152"/>
            <a:ext cx="7603232" cy="1872208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  <a:latin typeface="Calibri Light" pitchFamily="34" charset="0"/>
              </a:rPr>
              <a:t>… c</a:t>
            </a:r>
            <a:r>
              <a:rPr lang="fr-FR" sz="3200" b="1" dirty="0" smtClean="0">
                <a:solidFill>
                  <a:schemeClr val="accent1"/>
                </a:solidFill>
                <a:latin typeface="Calibri Light" pitchFamily="34" charset="0"/>
              </a:rPr>
              <a:t>’est  </a:t>
            </a:r>
            <a:r>
              <a:rPr lang="fr-FR" sz="3200" b="1" dirty="0" smtClean="0">
                <a:solidFill>
                  <a:schemeClr val="accent1"/>
                </a:solidFill>
                <a:latin typeface="Calibri Light" pitchFamily="34" charset="0"/>
              </a:rPr>
              <a:t>penser  et  organiser  l’ enseignement  </a:t>
            </a:r>
          </a:p>
          <a:p>
            <a:pPr algn="ctr"/>
            <a:r>
              <a:rPr lang="fr-FR" sz="3200" b="1" dirty="0" smtClean="0">
                <a:solidFill>
                  <a:schemeClr val="accent1"/>
                </a:solidFill>
                <a:latin typeface="Calibri Light" pitchFamily="34" charset="0"/>
              </a:rPr>
              <a:t>de  l’ EPS…</a:t>
            </a:r>
          </a:p>
          <a:p>
            <a:pPr algn="ctr"/>
            <a:endParaRPr lang="fr-F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774" y="1415468"/>
            <a:ext cx="5914538" cy="27421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2828836"/>
            <a:ext cx="7848872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/>
              <a:t>https://eduscol.education.fr/169/education-physique-et-sportive-concevoir-et-mettre-en-oeuvre-un-enseignement-au-cycle-2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4293096"/>
            <a:ext cx="7848872" cy="369332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r>
              <a:rPr lang="fr-FR" dirty="0"/>
              <a:t>https://eduscol.education.fr/259/education-physique-et-sportive-cycle-3</a:t>
            </a:r>
          </a:p>
        </p:txBody>
      </p:sp>
    </p:spTree>
    <p:extLst>
      <p:ext uri="{BB962C8B-B14F-4D97-AF65-F5344CB8AC3E}">
        <p14:creationId xmlns:p14="http://schemas.microsoft.com/office/powerpoint/2010/main" val="391792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8" y="332656"/>
            <a:ext cx="5436096" cy="936104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Calibri" pitchFamily="34" charset="0"/>
              </a:rPr>
              <a:t>POUR…</a:t>
            </a:r>
            <a:endParaRPr lang="fr-FR" sz="3200" b="1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2000" dirty="0" smtClean="0">
                <a:latin typeface="Calibri Light" pitchFamily="34" charset="0"/>
              </a:rPr>
              <a:t> </a:t>
            </a:r>
            <a:r>
              <a:rPr lang="fr-FR" sz="2400" dirty="0" smtClean="0">
                <a:latin typeface="Calibri Light" pitchFamily="34" charset="0"/>
              </a:rPr>
              <a:t>Proposer un parcours de formation </a:t>
            </a:r>
          </a:p>
          <a:p>
            <a:pPr algn="ctr">
              <a:buNone/>
            </a:pP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</a:rPr>
              <a:t>équilibré et progressif</a:t>
            </a:r>
          </a:p>
          <a:p>
            <a:pPr>
              <a:buNone/>
            </a:pPr>
            <a:endParaRPr lang="fr-FR" dirty="0" smtClean="0">
              <a:latin typeface="Calibri Light" pitchFamily="34" charset="0"/>
            </a:endParaRPr>
          </a:p>
          <a:p>
            <a:pPr>
              <a:buNone/>
            </a:pPr>
            <a:r>
              <a:rPr lang="fr-FR" sz="1800" dirty="0" smtClean="0">
                <a:latin typeface="Calibri Light" pitchFamily="34" charset="0"/>
              </a:rPr>
              <a:t>   - Adapté aux caractéristiques des élèves</a:t>
            </a:r>
          </a:p>
          <a:p>
            <a:pPr>
              <a:buNone/>
            </a:pPr>
            <a:endParaRPr lang="fr-FR" sz="1800" dirty="0" smtClean="0">
              <a:latin typeface="Calibri Light" pitchFamily="34" charset="0"/>
            </a:endParaRPr>
          </a:p>
          <a:p>
            <a:pPr>
              <a:buNone/>
            </a:pPr>
            <a:r>
              <a:rPr lang="fr-FR" sz="1800" dirty="0" smtClean="0">
                <a:latin typeface="Calibri Light" pitchFamily="34" charset="0"/>
              </a:rPr>
              <a:t>   - Adapté aux capacités des matériels et équipements disponibles</a:t>
            </a:r>
          </a:p>
          <a:p>
            <a:pPr>
              <a:buNone/>
            </a:pPr>
            <a:endParaRPr lang="fr-FR" sz="1800" dirty="0" smtClean="0">
              <a:latin typeface="Calibri Light" pitchFamily="34" charset="0"/>
            </a:endParaRPr>
          </a:p>
          <a:p>
            <a:pPr>
              <a:buNone/>
            </a:pPr>
            <a:r>
              <a:rPr lang="fr-FR" sz="1800" dirty="0" smtClean="0">
                <a:latin typeface="Calibri Light" pitchFamily="34" charset="0"/>
              </a:rPr>
              <a:t>   - Adapté aux ressources humaines mobilisables</a:t>
            </a:r>
          </a:p>
          <a:p>
            <a:pPr>
              <a:buNone/>
            </a:pPr>
            <a:endParaRPr lang="fr-FR" dirty="0" smtClean="0">
              <a:latin typeface="Calibri Light" pitchFamily="34" charset="0"/>
            </a:endParaRPr>
          </a:p>
          <a:p>
            <a:pPr algn="ctr">
              <a:buNone/>
            </a:pPr>
            <a:r>
              <a:rPr lang="fr-FR" sz="2000" dirty="0" smtClean="0">
                <a:solidFill>
                  <a:srgbClr val="FF0000"/>
                </a:solidFill>
                <a:latin typeface="Calibri Light" pitchFamily="34" charset="0"/>
              </a:rPr>
              <a:t>BO n°11 du 26 novembre 2015</a:t>
            </a:r>
          </a:p>
          <a:p>
            <a:pPr algn="ctr">
              <a:buNone/>
            </a:pPr>
            <a:r>
              <a:rPr lang="fr-FR" sz="1800" i="1" dirty="0" smtClean="0">
                <a:solidFill>
                  <a:srgbClr val="FF0000"/>
                </a:solidFill>
                <a:latin typeface="Calibri Light" pitchFamily="34" charset="0"/>
              </a:rPr>
              <a:t>Programmes d’enseignement de l’école élémentaire et du collège</a:t>
            </a:r>
            <a:endParaRPr lang="fr-FR" sz="1800" i="1" dirty="0">
              <a:solidFill>
                <a:srgbClr val="FF0000"/>
              </a:solidFill>
              <a:latin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8" y="404664"/>
            <a:ext cx="5436096" cy="720080"/>
          </a:xfrm>
        </p:spPr>
        <p:txBody>
          <a:bodyPr>
            <a:normAutofit fontScale="90000"/>
          </a:bodyPr>
          <a:lstStyle/>
          <a:p>
            <a:r>
              <a:rPr lang="fr-FR" b="1" i="1" dirty="0" smtClean="0"/>
              <a:t/>
            </a:r>
            <a:br>
              <a:rPr lang="fr-FR" b="1" i="1" dirty="0" smtClean="0"/>
            </a:br>
            <a:r>
              <a:rPr lang="fr-FR" sz="3600" b="1" dirty="0" smtClean="0">
                <a:latin typeface="Calibri" pitchFamily="34" charset="0"/>
              </a:rPr>
              <a:t>DEFINITION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25112"/>
          </a:xfrm>
          <a:solidFill>
            <a:schemeClr val="bg1"/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fr-FR" dirty="0" smtClean="0">
                <a:latin typeface="Calibri Light" pitchFamily="34" charset="0"/>
              </a:rPr>
              <a:t> </a:t>
            </a:r>
          </a:p>
          <a:p>
            <a:pPr algn="ctr">
              <a:buNone/>
            </a:pPr>
            <a:r>
              <a:rPr lang="fr-FR" sz="2000" dirty="0" smtClean="0">
                <a:latin typeface="Calibri Light" pitchFamily="34" charset="0"/>
              </a:rPr>
              <a:t> </a:t>
            </a:r>
            <a:endParaRPr lang="fr-FR" sz="2000" b="1" dirty="0" smtClean="0">
              <a:latin typeface="Calibri Light" pitchFamily="34" charset="0"/>
              <a:ea typeface="ＭＳ Ｐゴシック" pitchFamily="34" charset="-128"/>
              <a:cs typeface="Aparajita" pitchFamily="34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fr-FR" sz="2000" b="1" dirty="0" smtClean="0">
                <a:latin typeface="Calibri Light" pitchFamily="34" charset="0"/>
                <a:ea typeface="ＭＳ Ｐゴシック" pitchFamily="34" charset="-128"/>
                <a:cs typeface="Aparajita" pitchFamily="34" charset="0"/>
              </a:rPr>
              <a:t>Elaborer une programmation, 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000" b="1" dirty="0" smtClean="0">
                <a:latin typeface="Calibri Light" pitchFamily="34" charset="0"/>
                <a:ea typeface="ＭＳ Ｐゴシック" pitchFamily="34" charset="-128"/>
                <a:cs typeface="Aparajita" pitchFamily="34" charset="0"/>
              </a:rPr>
              <a:t>c’est planifier les activités et répartir leurs temps d’apprentissage dans le temps et l’espace à partir des compétences visées chez les élèves</a:t>
            </a:r>
          </a:p>
          <a:p>
            <a:pPr lvl="1">
              <a:buFont typeface="Wingdings" charset="2"/>
              <a:buNone/>
            </a:pPr>
            <a:endParaRPr lang="fr-FR" sz="3200" b="1" dirty="0" smtClean="0">
              <a:latin typeface="Calibri Light" pitchFamily="34" charset="0"/>
              <a:ea typeface="ＭＳ Ｐゴシック" pitchFamily="34" charset="-128"/>
              <a:cs typeface="Aparajita" pitchFamily="34" charset="0"/>
            </a:endParaRPr>
          </a:p>
          <a:p>
            <a:pPr lvl="1" algn="ctr">
              <a:buNone/>
            </a:pPr>
            <a:r>
              <a:rPr lang="fr-FR" sz="1800" i="1" dirty="0" smtClean="0">
                <a:latin typeface="Calibri Light" pitchFamily="34" charset="0"/>
                <a:ea typeface="ＭＳ Ｐゴシック" pitchFamily="34" charset="-128"/>
                <a:cs typeface="Aparajita" pitchFamily="34" charset="0"/>
              </a:rPr>
              <a:t>Quelles activités ?  Quand?  Où?  Pourquoi?</a:t>
            </a:r>
          </a:p>
          <a:p>
            <a:pPr lvl="1">
              <a:buNone/>
            </a:pPr>
            <a:endParaRPr lang="fr-FR" sz="2400" dirty="0" smtClean="0"/>
          </a:p>
          <a:p>
            <a:pPr lvl="1">
              <a:buNone/>
            </a:pPr>
            <a:endParaRPr lang="fr-FR" sz="2400" i="1" dirty="0" smtClean="0"/>
          </a:p>
          <a:p>
            <a:pPr algn="ctr">
              <a:buNone/>
            </a:pP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8" y="404664"/>
            <a:ext cx="5436096" cy="1066800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Calibri" pitchFamily="34" charset="0"/>
              </a:rPr>
              <a:t>PROGRAMMATION OU PROGRESSION</a:t>
            </a:r>
            <a:endParaRPr lang="fr-FR" sz="3000" b="1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12241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sz="2000" dirty="0" smtClean="0">
                <a:latin typeface="Calibri Light" pitchFamily="34" charset="0"/>
              </a:rPr>
              <a:t>Les deux termes renvoient à des logiques différentes</a:t>
            </a:r>
          </a:p>
          <a:p>
            <a:pPr lvl="1" algn="ctr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  <a:latin typeface="Calibri Light" pitchFamily="34" charset="0"/>
              </a:rPr>
              <a:t>Logique </a:t>
            </a:r>
            <a:r>
              <a:rPr lang="fr-FR" sz="1800" dirty="0" smtClean="0">
                <a:solidFill>
                  <a:schemeClr val="tx1"/>
                </a:solidFill>
                <a:latin typeface="Calibri Light" pitchFamily="34" charset="0"/>
              </a:rPr>
              <a:t>temporelle pour la programmation</a:t>
            </a:r>
          </a:p>
          <a:p>
            <a:pPr lvl="1" algn="ctr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  <a:latin typeface="Calibri Light" pitchFamily="34" charset="0"/>
              </a:rPr>
              <a:t>Logique didactique pour la progression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51520" y="2852936"/>
            <a:ext cx="8568952" cy="175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u="sng" dirty="0" smtClean="0">
                <a:latin typeface="Calibri Light" pitchFamily="34" charset="0"/>
              </a:rPr>
              <a:t>PROGRAMMATION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Calibri Light" pitchFamily="34" charset="0"/>
              </a:rPr>
              <a:t>Organisation des contenus d’apprentissage dans une durée déterminée. 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Calibri Light" pitchFamily="34" charset="0"/>
              </a:rPr>
              <a:t>La programmation ne tient pas compte du cheminement différencié des élèves.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Calibri Light" pitchFamily="34" charset="0"/>
              </a:rPr>
              <a:t>Facteur premier : </a:t>
            </a:r>
            <a:r>
              <a:rPr lang="fr-FR" b="1" dirty="0" smtClean="0">
                <a:latin typeface="Calibri Light" pitchFamily="34" charset="0"/>
              </a:rPr>
              <a:t>LE TEMPS.</a:t>
            </a:r>
            <a:endParaRPr lang="fr-FR" b="1" dirty="0">
              <a:latin typeface="Calibri Light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4839820"/>
            <a:ext cx="8568952" cy="175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u="sng" dirty="0" smtClean="0">
                <a:latin typeface="Calibri Light" pitchFamily="34" charset="0"/>
              </a:rPr>
              <a:t>PROGRESSION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Calibri Light" pitchFamily="34" charset="0"/>
              </a:rPr>
              <a:t>Enchaînement des apprentissages par étapes successives selon les acquis précédents.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Calibri Light" pitchFamily="34" charset="0"/>
              </a:rPr>
              <a:t>La progression tien compte des rythmes et des progrès des élèves.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Calibri Light" pitchFamily="34" charset="0"/>
              </a:rPr>
              <a:t>Facteur premier : </a:t>
            </a:r>
            <a:r>
              <a:rPr lang="fr-FR" b="1" dirty="0" smtClean="0">
                <a:latin typeface="Calibri Light" pitchFamily="34" charset="0"/>
              </a:rPr>
              <a:t>LES SAVOIRS</a:t>
            </a:r>
            <a:endParaRPr lang="fr-FR" b="1" dirty="0">
              <a:latin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8" y="273968"/>
            <a:ext cx="5436096" cy="10668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Calibri" pitchFamily="34" charset="0"/>
              </a:rPr>
              <a:t>3 NIVEAUX DE PROGRAMMATION</a:t>
            </a:r>
            <a:endParaRPr lang="fr-FR" sz="2800" b="1" dirty="0">
              <a:latin typeface="Calibri" pitchFamily="34" charset="0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843872"/>
          </a:xfrm>
          <a:solidFill>
            <a:schemeClr val="tx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fr-FR" i="1" dirty="0" smtClean="0"/>
          </a:p>
          <a:p>
            <a:pPr>
              <a:buNone/>
            </a:pPr>
            <a:r>
              <a:rPr lang="fr-F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Calibri" pitchFamily="34" charset="0"/>
              </a:rPr>
              <a:t>D’ECOLE</a:t>
            </a:r>
          </a:p>
          <a:p>
            <a:pPr algn="ctr">
              <a:buNone/>
            </a:pPr>
            <a:r>
              <a:rPr lang="fr-F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latin typeface="Calibri" pitchFamily="34" charset="0"/>
              </a:rPr>
              <a:t>DE </a:t>
            </a:r>
            <a:r>
              <a:rPr lang="fr-F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latin typeface="Calibri" pitchFamily="34" charset="0"/>
              </a:rPr>
              <a:t>CYCLE</a:t>
            </a:r>
          </a:p>
          <a:p>
            <a:pPr algn="r">
              <a:buNone/>
            </a:pPr>
            <a:endParaRPr lang="fr-FR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latin typeface="Calibri" pitchFamily="34" charset="0"/>
            </a:endParaRPr>
          </a:p>
          <a:p>
            <a:pPr algn="r">
              <a:buNone/>
            </a:pPr>
            <a:r>
              <a:rPr lang="fr-F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fr-F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Calibri" pitchFamily="34" charset="0"/>
              </a:rPr>
              <a:t>DE CLASSE</a:t>
            </a:r>
            <a:endParaRPr lang="fr-FR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3968"/>
            <a:ext cx="5400600" cy="10668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Calibri" pitchFamily="34" charset="0"/>
              </a:rPr>
              <a:t>CE QUI EST RECHERCHE </a:t>
            </a:r>
            <a:endParaRPr lang="fr-FR" sz="3200" b="1" dirty="0">
              <a:latin typeface="Calibri" pitchFamily="34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024168" y="3393136"/>
            <a:ext cx="3060000" cy="126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Calibri Light" pitchFamily="34" charset="0"/>
              </a:rPr>
              <a:t>EQUILIBRE</a:t>
            </a:r>
            <a:endParaRPr lang="fr-FR" sz="2000" b="1" dirty="0">
              <a:solidFill>
                <a:schemeClr val="bg1"/>
              </a:solidFill>
              <a:latin typeface="Calibri Light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4048" y="4977312"/>
            <a:ext cx="4860000" cy="12600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Calibri Light" pitchFamily="34" charset="0"/>
              </a:rPr>
              <a:t>COMPLEMENTARITE</a:t>
            </a:r>
            <a:endParaRPr lang="fr-FR" sz="2000" b="1" dirty="0">
              <a:latin typeface="Calibri Light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760472" y="5193336"/>
            <a:ext cx="3060000" cy="1260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Calibri Light" pitchFamily="34" charset="0"/>
              </a:rPr>
              <a:t>EQUITE</a:t>
            </a:r>
            <a:endParaRPr lang="fr-FR" sz="2000" b="1" dirty="0">
              <a:solidFill>
                <a:schemeClr val="bg1"/>
              </a:solidFill>
              <a:latin typeface="Calibri Light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23528" y="1664944"/>
            <a:ext cx="3060000" cy="1260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Calibri Light" pitchFamily="34" charset="0"/>
              </a:rPr>
              <a:t>LISIBILITE</a:t>
            </a:r>
            <a:endParaRPr lang="fr-FR" sz="2000" b="1" dirty="0">
              <a:latin typeface="Calibri Light" pitchFamily="34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5364088" y="1916832"/>
            <a:ext cx="3060000" cy="1260000"/>
          </a:xfrm>
          <a:prstGeom prst="ellipse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Calibri Light" pitchFamily="34" charset="0"/>
              </a:rPr>
              <a:t>COHERENCE</a:t>
            </a:r>
            <a:endParaRPr lang="fr-FR" sz="2000" b="1" dirty="0">
              <a:solidFill>
                <a:schemeClr val="bg1"/>
              </a:solidFill>
              <a:latin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1526</TotalTime>
  <Words>1107</Words>
  <Application>Microsoft Office PowerPoint</Application>
  <PresentationFormat>Affichage à l'écran (4:3)</PresentationFormat>
  <Paragraphs>280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5" baseType="lpstr">
      <vt:lpstr>ＭＳ Ｐゴシック</vt:lpstr>
      <vt:lpstr>Aparajita</vt:lpstr>
      <vt:lpstr>Arial</vt:lpstr>
      <vt:lpstr>Calibri</vt:lpstr>
      <vt:lpstr>Calibri Light</vt:lpstr>
      <vt:lpstr>Georgia</vt:lpstr>
      <vt:lpstr>Times New Roman</vt:lpstr>
      <vt:lpstr>Trebuchet MS</vt:lpstr>
      <vt:lpstr>Wingdings</vt:lpstr>
      <vt:lpstr>Wingdings 2</vt:lpstr>
      <vt:lpstr>Urbain</vt:lpstr>
      <vt:lpstr>LA  PROGRAMMATION EN E.P.S. </vt:lpstr>
      <vt:lpstr>SOMMAIRE</vt:lpstr>
      <vt:lpstr>PROGRAMMER…</vt:lpstr>
      <vt:lpstr>Présentation PowerPoint</vt:lpstr>
      <vt:lpstr>POUR…</vt:lpstr>
      <vt:lpstr> DEFINITION </vt:lpstr>
      <vt:lpstr>PROGRAMMATION OU PROGRESSION</vt:lpstr>
      <vt:lpstr>3 NIVEAUX DE PROGRAMMATION</vt:lpstr>
      <vt:lpstr>CE QUI EST RECHERCHE </vt:lpstr>
      <vt:lpstr>LA DEMARCHE</vt:lpstr>
      <vt:lpstr>LES DETERMINANTS </vt:lpstr>
      <vt:lpstr>LE CADRE INSTITUTIONNEL</vt:lpstr>
      <vt:lpstr>LES RESSOURCES HUMAINES</vt:lpstr>
      <vt:lpstr>LES RESSOURCES MATERIELLES</vt:lpstr>
      <vt:lpstr>Objectifs et compétences de l’EPS</vt:lpstr>
      <vt:lpstr>LES CHAMPS D’APPRENTISSAGE</vt:lpstr>
      <vt:lpstr>LES A.P.S.A.</vt:lpstr>
      <vt:lpstr>LES CRITERES </vt:lpstr>
      <vt:lpstr>CONSTRUIRE SA PROGRAMMATION</vt:lpstr>
      <vt:lpstr>choix des APSA retenues </vt:lpstr>
      <vt:lpstr>EXEMPLE : P° DE CLASSE CM1 </vt:lpstr>
      <vt:lpstr>Programmation d’école</vt:lpstr>
      <vt:lpstr>PROGRAMMER</vt:lpstr>
      <vt:lpstr>REFERENCES A CONSULTER </vt:lpstr>
    </vt:vector>
  </TitlesOfParts>
  <Company>Académie de Dijon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 PROGRAMMATION EN E.P.S.</dc:title>
  <dc:creator>Rectorat de Dijon</dc:creator>
  <cp:lastModifiedBy>SBenoit</cp:lastModifiedBy>
  <cp:revision>47</cp:revision>
  <dcterms:created xsi:type="dcterms:W3CDTF">2016-03-30T12:04:17Z</dcterms:created>
  <dcterms:modified xsi:type="dcterms:W3CDTF">2021-06-21T14:31:32Z</dcterms:modified>
</cp:coreProperties>
</file>