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7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0" r:id="rId14"/>
    <p:sldId id="273" r:id="rId15"/>
    <p:sldId id="272" r:id="rId16"/>
    <p:sldId id="274" r:id="rId17"/>
    <p:sldId id="275" r:id="rId18"/>
    <p:sldId id="276" r:id="rId19"/>
    <p:sldId id="277" r:id="rId20"/>
    <p:sldId id="318" r:id="rId21"/>
    <p:sldId id="320" r:id="rId22"/>
    <p:sldId id="329" r:id="rId23"/>
    <p:sldId id="330" r:id="rId24"/>
    <p:sldId id="319" r:id="rId25"/>
    <p:sldId id="328" r:id="rId26"/>
    <p:sldId id="322" r:id="rId27"/>
    <p:sldId id="321" r:id="rId28"/>
    <p:sldId id="292" r:id="rId29"/>
    <p:sldId id="278" r:id="rId30"/>
    <p:sldId id="279" r:id="rId31"/>
    <p:sldId id="280" r:id="rId32"/>
    <p:sldId id="281" r:id="rId33"/>
    <p:sldId id="282" r:id="rId34"/>
    <p:sldId id="333" r:id="rId35"/>
    <p:sldId id="339" r:id="rId36"/>
    <p:sldId id="335" r:id="rId37"/>
    <p:sldId id="343" r:id="rId38"/>
    <p:sldId id="337" r:id="rId39"/>
    <p:sldId id="338" r:id="rId40"/>
    <p:sldId id="283" r:id="rId41"/>
    <p:sldId id="284" r:id="rId42"/>
    <p:sldId id="342" r:id="rId43"/>
    <p:sldId id="286" r:id="rId44"/>
    <p:sldId id="287" r:id="rId45"/>
    <p:sldId id="288" r:id="rId46"/>
    <p:sldId id="289" r:id="rId47"/>
    <p:sldId id="290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25" r:id="rId73"/>
    <p:sldId id="326" r:id="rId74"/>
    <p:sldId id="331" r:id="rId75"/>
    <p:sldId id="332" r:id="rId76"/>
    <p:sldId id="324" r:id="rId77"/>
    <p:sldId id="323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8D6"/>
    <a:srgbClr val="884D48"/>
    <a:srgbClr val="5A3330"/>
    <a:srgbClr val="FF0066"/>
    <a:srgbClr val="00CC00"/>
    <a:srgbClr val="C66C3A"/>
    <a:srgbClr val="FF9933"/>
    <a:srgbClr val="ED8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365E-963A-4430-988C-0DA93355C284}" type="datetimeFigureOut">
              <a:rPr lang="fr-FR" smtClean="0"/>
              <a:t>01/05/2022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B9F69-9EEA-4E18-BAB5-D20FE3A2E3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8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324388" y="303213"/>
            <a:ext cx="34650363" cy="19491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4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0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8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3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8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5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2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9018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35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1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93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8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7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8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6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6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4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5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5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2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51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wmf"/><Relationship Id="rId2" Type="http://schemas.openxmlformats.org/officeDocument/2006/relationships/video" Target="file:///E:\IMG_0136.MO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eps21.ac-dijon.fr/IMG/avi/demo_assn.avi" TargetMode="Externa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IMG_0132.MOV" TargetMode="External"/><Relationship Id="rId1" Type="http://schemas.openxmlformats.org/officeDocument/2006/relationships/video" Target="\Users\benoitsylvie\Desktop\Fontaine%20d'Ouche%202015\IMG_0121.MO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\Users\benoitsylvie\Desktop\Fontaine%20d'Ouche%202015\IMG_0129.MOV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IMG_0103.MOV" TargetMode="Externa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outube.com/watch?v=6LxaEGqB7L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s://www.youtube.com/watch?v=0qL4aKhK0rQ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8812" y="1801813"/>
            <a:ext cx="8791575" cy="156862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FORMATION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NATATION SCOLAIRE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37606" y="5147283"/>
            <a:ext cx="8791575" cy="1366059"/>
          </a:xfrm>
        </p:spPr>
        <p:txBody>
          <a:bodyPr>
            <a:normAutofit lnSpcReduction="10000"/>
          </a:bodyPr>
          <a:lstStyle/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r>
              <a:rPr lang="fr-FR" sz="1700" dirty="0" smtClean="0">
                <a:solidFill>
                  <a:srgbClr val="C00000"/>
                </a:solidFill>
              </a:rPr>
              <a:t>Sylvie benoit – CPD EPS21 - 2022</a:t>
            </a:r>
            <a:endParaRPr lang="fr-FR" sz="1700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861" y="1588"/>
            <a:ext cx="3207140" cy="39232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3545" y="4238889"/>
            <a:ext cx="934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De l’aisance aquatique au savoir nager en sécurité et au-delà : </a:t>
            </a:r>
          </a:p>
          <a:p>
            <a:r>
              <a:rPr lang="fr-FR" sz="2000" dirty="0" smtClean="0"/>
              <a:t>un parcours de formation pour devenir nageur »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185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PROGRAMMES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814732"/>
            <a:ext cx="9905999" cy="4417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La </a:t>
            </a:r>
            <a:r>
              <a:rPr lang="fr-FR" dirty="0">
                <a:solidFill>
                  <a:srgbClr val="002060"/>
                </a:solidFill>
              </a:rPr>
              <a:t>découverte du milieu aquatique est favorisée le plus tôt </a:t>
            </a:r>
            <a:r>
              <a:rPr lang="fr-FR" dirty="0" smtClean="0">
                <a:solidFill>
                  <a:srgbClr val="002060"/>
                </a:solidFill>
              </a:rPr>
              <a:t>possible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-  Mettre </a:t>
            </a:r>
            <a:r>
              <a:rPr lang="fr-FR" dirty="0">
                <a:latin typeface="Calibri" pitchFamily="34" charset="0"/>
                <a:cs typeface="Calibri" pitchFamily="34" charset="0"/>
              </a:rPr>
              <a:t>en jeu des conduites motrices inhabituelles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latin typeface="Calibri" pitchFamily="34" charset="0"/>
                <a:cs typeface="Calibri" pitchFamily="34" charset="0"/>
              </a:rPr>
              <a:t> -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Développer </a:t>
            </a:r>
            <a:r>
              <a:rPr lang="fr-FR" dirty="0">
                <a:latin typeface="Calibri" pitchFamily="34" charset="0"/>
                <a:cs typeface="Calibri" pitchFamily="34" charset="0"/>
              </a:rPr>
              <a:t>de nouveaux équilibres </a:t>
            </a:r>
            <a:br>
              <a:rPr lang="fr-FR" dirty="0">
                <a:latin typeface="Calibri" pitchFamily="34" charset="0"/>
                <a:cs typeface="Calibri" pitchFamily="34" charset="0"/>
              </a:rPr>
            </a:br>
            <a:r>
              <a:rPr lang="fr-FR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fr-FR" dirty="0">
                <a:latin typeface="Calibri" pitchFamily="34" charset="0"/>
                <a:cs typeface="Calibri" pitchFamily="34" charset="0"/>
              </a:rPr>
              <a:t>renverser, rouler, </a:t>
            </a:r>
            <a:r>
              <a:rPr lang="fr-FR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se </a:t>
            </a:r>
            <a:r>
              <a:rPr lang="fr-FR" b="1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laisser flotter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...</a:t>
            </a:r>
            <a:endParaRPr lang="fr-FR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latin typeface="Calibri" pitchFamily="34" charset="0"/>
                <a:cs typeface="Calibri" pitchFamily="34" charset="0"/>
              </a:rPr>
              <a:t> - 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Découvrir </a:t>
            </a:r>
            <a:r>
              <a:rPr lang="fr-FR" dirty="0">
                <a:latin typeface="Calibri" pitchFamily="34" charset="0"/>
                <a:cs typeface="Calibri" pitchFamily="34" charset="0"/>
              </a:rPr>
              <a:t>des espaces inconnus ou caractérisés par leur incertitude </a:t>
            </a:r>
            <a:r>
              <a:rPr lang="fr-FR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piscine</a:t>
            </a:r>
            <a:r>
              <a:rPr lang="fr-FR" dirty="0">
                <a:latin typeface="Calibri" pitchFamily="34" charset="0"/>
                <a:cs typeface="Calibri" pitchFamily="34" charset="0"/>
              </a:rPr>
              <a:t>, patinoire, parc, forêt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...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rgbClr val="FFC000"/>
                </a:solidFill>
              </a:rPr>
              <a:t>Adapter ses équilibres et ses déplacements à des environnements ou des contraintes, variés 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636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Permettre à l’enfant de </a:t>
            </a:r>
            <a:r>
              <a:rPr lang="fr-FR" sz="4000" dirty="0"/>
              <a:t>….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1141412" y="2097088"/>
            <a:ext cx="10056471" cy="3813688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fr-FR" sz="2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Explorer avec </a:t>
            </a:r>
            <a:r>
              <a:rPr lang="fr-FR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plaisir</a:t>
            </a:r>
            <a:r>
              <a:rPr lang="fr-FR" sz="2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le milieu aquatique avec des </a:t>
            </a:r>
            <a:r>
              <a:rPr lang="fr-FR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jeux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endParaRPr lang="fr-FR" dirty="0" smtClean="0">
              <a:solidFill>
                <a:schemeClr val="tx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découverte du corps flottant </a:t>
            </a:r>
            <a:endParaRPr lang="fr-FR" dirty="0" smtClean="0">
              <a:solidFill>
                <a:schemeClr val="tx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adaptation des échanges respiratoires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exploration de déplacements tête dans l’eau avec bras et jambes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exploration de la profondeur et du volume aquatique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réalisation de coulées </a:t>
            </a:r>
          </a:p>
        </p:txBody>
      </p:sp>
    </p:spTree>
    <p:extLst>
      <p:ext uri="{BB962C8B-B14F-4D97-AF65-F5344CB8AC3E}">
        <p14:creationId xmlns:p14="http://schemas.microsoft.com/office/powerpoint/2010/main" val="90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577" y="618915"/>
            <a:ext cx="8435280" cy="1451248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NOTE DE SERVICE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 du </a:t>
            </a:r>
            <a:r>
              <a:rPr lang="fr-FR" sz="4000" dirty="0" smtClean="0"/>
              <a:t>28-02-2022</a:t>
            </a:r>
            <a:endParaRPr lang="fr-FR" sz="4000" dirty="0"/>
          </a:p>
        </p:txBody>
      </p:sp>
      <p:sp>
        <p:nvSpPr>
          <p:cNvPr id="14339" name="Espace réservé du texte 2"/>
          <p:cNvSpPr>
            <a:spLocks noGrp="1"/>
          </p:cNvSpPr>
          <p:nvPr>
            <p:ph type="body" idx="1"/>
          </p:nvPr>
        </p:nvSpPr>
        <p:spPr>
          <a:xfrm>
            <a:off x="875665" y="1686094"/>
            <a:ext cx="9147101" cy="4320902"/>
          </a:xfrm>
          <a:ln>
            <a:noFill/>
          </a:ln>
        </p:spPr>
        <p:txBody>
          <a:bodyPr>
            <a:normAutofit/>
          </a:bodyPr>
          <a:lstStyle/>
          <a:p>
            <a:pPr marL="73025"/>
            <a:endParaRPr lang="fr-FR" altLang="fr-FR" dirty="0" smtClean="0">
              <a:solidFill>
                <a:srgbClr val="FF0000"/>
              </a:solidFill>
            </a:endParaRPr>
          </a:p>
          <a:p>
            <a:pPr marL="73025" algn="ctr"/>
            <a:r>
              <a:rPr lang="fr-FR" altLang="fr-FR" sz="28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par des situations de découverte et d’exploration du milieu aquatique</a:t>
            </a:r>
          </a:p>
          <a:p>
            <a:pPr marL="73025" algn="ctr"/>
            <a:r>
              <a:rPr lang="fr-FR" altLang="fr-F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Agir en confiance ET en sécurité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066" y="4973188"/>
            <a:ext cx="2341086" cy="17397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630" y="559940"/>
            <a:ext cx="2167136" cy="15102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659" y="4973188"/>
            <a:ext cx="1739705" cy="1739705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7330651" y="3829045"/>
            <a:ext cx="2000958" cy="1062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Se laisser flotter sans matériel et sans aide</a:t>
            </a:r>
            <a:endParaRPr lang="fr-FR" sz="1600" dirty="0"/>
          </a:p>
        </p:txBody>
      </p:sp>
      <p:sp>
        <p:nvSpPr>
          <p:cNvPr id="12" name="Ellipse 11"/>
          <p:cNvSpPr/>
          <p:nvPr/>
        </p:nvSpPr>
        <p:spPr>
          <a:xfrm>
            <a:off x="352795" y="3835044"/>
            <a:ext cx="3012022" cy="10563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Découvrir de nouveaux équilibres</a:t>
            </a:r>
            <a:endParaRPr lang="fr-FR" sz="1600" dirty="0"/>
          </a:p>
        </p:txBody>
      </p:sp>
      <p:sp>
        <p:nvSpPr>
          <p:cNvPr id="13" name="Ellipse 12"/>
          <p:cNvSpPr/>
          <p:nvPr/>
        </p:nvSpPr>
        <p:spPr>
          <a:xfrm>
            <a:off x="3483111" y="3835044"/>
            <a:ext cx="1943125" cy="1056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S’immerger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544529" y="3835044"/>
            <a:ext cx="1682669" cy="1056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Entrer et sortir de l’eau</a:t>
            </a:r>
            <a:endParaRPr lang="fr-FR" sz="1600" dirty="0"/>
          </a:p>
        </p:txBody>
      </p:sp>
      <p:sp>
        <p:nvSpPr>
          <p:cNvPr id="15" name="Ellipse 14"/>
          <p:cNvSpPr/>
          <p:nvPr/>
        </p:nvSpPr>
        <p:spPr>
          <a:xfrm>
            <a:off x="9636370" y="3829045"/>
            <a:ext cx="1435794" cy="10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Se déplacer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436" y="4973188"/>
            <a:ext cx="2609558" cy="1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 CYCLE 2</a:t>
            </a:r>
          </a:p>
        </p:txBody>
      </p:sp>
      <p:pic>
        <p:nvPicPr>
          <p:cNvPr id="15363" name="Picture 6" descr="Résultat de recherche d'images pour &quot;enfant de CP à la pisci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773239"/>
            <a:ext cx="88201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avec coin arrondi et coin rogné 1"/>
          <p:cNvSpPr/>
          <p:nvPr/>
        </p:nvSpPr>
        <p:spPr>
          <a:xfrm>
            <a:off x="6700494" y="618518"/>
            <a:ext cx="4346917" cy="1632313"/>
          </a:xfrm>
          <a:prstGeom prst="snipRoundRect">
            <a:avLst/>
          </a:prstGeom>
          <a:solidFill>
            <a:srgbClr val="884D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/>
              <a:t>Passer </a:t>
            </a:r>
            <a:r>
              <a:rPr lang="fr-FR" dirty="0"/>
              <a:t>de réponses motrices naturelles (découvrir le milieu, y évoluer en confiance) à des formes plus élaborées (flotter, se repérer) et plus techniques (se déplacer)</a:t>
            </a:r>
          </a:p>
        </p:txBody>
      </p:sp>
    </p:spTree>
    <p:extLst>
      <p:ext uri="{BB962C8B-B14F-4D97-AF65-F5344CB8AC3E}">
        <p14:creationId xmlns:p14="http://schemas.microsoft.com/office/powerpoint/2010/main" val="28714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LES PROGRAMMES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8972" y="2097087"/>
            <a:ext cx="8747760" cy="4092697"/>
          </a:xfrm>
        </p:spPr>
        <p:txBody>
          <a:bodyPr>
            <a:normAutofit fontScale="25000" lnSpcReduction="20000"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endParaRPr lang="fr-FR" b="1" u="sng" dirty="0" smtClean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 Une attention particulière est portée au savoir nager"</a:t>
            </a:r>
            <a:r>
              <a:rPr lang="fr-FR" sz="96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								</a:t>
            </a:r>
            <a:r>
              <a:rPr lang="fr-FR" sz="96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CA2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 smtClean="0">
                <a:latin typeface="Calibri" pitchFamily="34" charset="0"/>
                <a:cs typeface="Calibri" pitchFamily="34" charset="0"/>
              </a:rPr>
              <a:t>  Passer de réponses motrices naturelles à des formes plus </a:t>
            </a:r>
            <a:r>
              <a:rPr lang="fr-FR" sz="9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élaborées</a:t>
            </a:r>
            <a:r>
              <a:rPr lang="fr-FR" sz="9600" dirty="0" smtClean="0">
                <a:latin typeface="Calibri" pitchFamily="34" charset="0"/>
                <a:cs typeface="Calibri" pitchFamily="34" charset="0"/>
              </a:rPr>
              <a:t> et plus </a:t>
            </a:r>
            <a:r>
              <a:rPr lang="fr-FR" sz="9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techniques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endParaRPr lang="fr-FR" sz="96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96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Equilibre vertical      --------    Equilibre horizontal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    Respiration réflexe   --------    Respiration adaptée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Propulsion jambes </a:t>
            </a:r>
            <a:r>
              <a:rPr lang="fr-FR" sz="9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--------  Propulsion bras           </a:t>
            </a:r>
            <a:r>
              <a:rPr lang="fr-FR" sz="96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Font typeface="Wingdings"/>
              <a:buChar char="Ø"/>
              <a:defRPr/>
            </a:pPr>
            <a:endParaRPr lang="fr-FR" sz="9600" dirty="0"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>
                <a:latin typeface="Calibri" pitchFamily="34" charset="0"/>
                <a:cs typeface="Calibri" pitchFamily="34" charset="0"/>
              </a:rPr>
              <a:t/>
            </a:r>
            <a:br>
              <a:rPr lang="fr-FR" sz="9600" dirty="0">
                <a:latin typeface="Calibri" pitchFamily="34" charset="0"/>
                <a:cs typeface="Calibri" pitchFamily="34" charset="0"/>
              </a:rPr>
            </a:br>
            <a:endParaRPr lang="fr-FR" sz="9600" dirty="0"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NOTE DE </a:t>
            </a:r>
            <a:r>
              <a:rPr lang="fr-FR" dirty="0" smtClean="0"/>
              <a:t>SERVICE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du</a:t>
            </a:r>
            <a:r>
              <a:rPr lang="fr-FR" dirty="0" smtClean="0"/>
              <a:t> </a:t>
            </a:r>
            <a:r>
              <a:rPr lang="fr-FR" dirty="0" smtClean="0"/>
              <a:t>28-02-2022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parcours se poursuit au cycle 2, par des temps d’enseignement progressifs et structurés </a:t>
            </a:r>
          </a:p>
          <a:p>
            <a:r>
              <a:rPr lang="fr-FR" dirty="0" smtClean="0"/>
              <a:t>Les attendus de fin de cycle : </a:t>
            </a:r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27361" y="4070350"/>
            <a:ext cx="7426325" cy="18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buFont typeface="Wingdings 2" pitchFamily="18" charset="2"/>
              <a:buNone/>
              <a:defRPr/>
            </a:pPr>
            <a:r>
              <a:rPr lang="fr-FR" sz="2400" dirty="0">
                <a:solidFill>
                  <a:srgbClr val="FF0000"/>
                </a:solidFill>
              </a:rPr>
              <a:t>En fin de C2, l’élève parvient à</a:t>
            </a:r>
          </a:p>
          <a:p>
            <a:pPr lvl="1" algn="just" eaLnBrk="1" hangingPunct="1">
              <a:buFont typeface="Wingdings 2" pitchFamily="18" charset="2"/>
              <a:buNone/>
              <a:defRPr/>
            </a:pPr>
            <a:r>
              <a:rPr lang="fr-FR" sz="2400" dirty="0">
                <a:solidFill>
                  <a:schemeClr val="accent4">
                    <a:lumMod val="50000"/>
                  </a:schemeClr>
                </a:solidFill>
              </a:rPr>
              <a:t>Se déplacer dans l’eau sur une quinzaine de mètres sans appui après un temps d’immersion </a:t>
            </a:r>
          </a:p>
        </p:txBody>
      </p:sp>
    </p:spTree>
    <p:extLst>
      <p:ext uri="{BB962C8B-B14F-4D97-AF65-F5344CB8AC3E}">
        <p14:creationId xmlns:p14="http://schemas.microsoft.com/office/powerpoint/2010/main" val="997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 CYCLE 3</a:t>
            </a:r>
          </a:p>
        </p:txBody>
      </p:sp>
      <p:sp>
        <p:nvSpPr>
          <p:cNvPr id="5" name="Rectangle avec coin arrondi et coin rogné 4"/>
          <p:cNvSpPr/>
          <p:nvPr/>
        </p:nvSpPr>
        <p:spPr>
          <a:xfrm>
            <a:off x="1141413" y="4431323"/>
            <a:ext cx="4881490" cy="1561513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L’ acquisition du savoir nager en sécurité est attestée par la réussite au test savoir nager en sécurité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025" y="1505244"/>
            <a:ext cx="7356081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PROGRAMMES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744394"/>
            <a:ext cx="10183080" cy="4726743"/>
          </a:xfrm>
        </p:spPr>
        <p:txBody>
          <a:bodyPr>
            <a:normAutofit fontScale="25000" lnSpcReduction="20000"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«  dans la continuité du cycle 2, </a:t>
            </a:r>
            <a:endParaRPr lang="fr-FR" sz="1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savoir </a:t>
            </a: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nager reste une </a:t>
            </a: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priorité »</a:t>
            </a: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      </a:t>
            </a: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            </a:t>
            </a:r>
            <a:endParaRPr lang="fr-FR" sz="12800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ATTENDU DE FIN DE CYCLE :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valider l'attestation scolaire du savoir nager </a:t>
            </a: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en sécurité (ASNS - </a:t>
            </a:r>
            <a:r>
              <a:rPr lang="fr-FR" sz="112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ex ASSN</a:t>
            </a: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) </a:t>
            </a:r>
            <a:endParaRPr lang="fr-FR" sz="12800" b="1" dirty="0" smtClean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sz="80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ASNS  </a:t>
            </a:r>
            <a:r>
              <a:rPr lang="fr-FR" sz="80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: réalisation d’un parcours aquatique d’environ 50m sans reprise d’appui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sz="8000" i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80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             + maîtrise des connaissances et des attitudes liées à la sécurité en milieu aquatique</a:t>
            </a:r>
            <a:endParaRPr lang="fr-FR" sz="8000" i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</a:rPr>
              <a:t> </a:t>
            </a:r>
            <a:endParaRPr lang="fr-FR" sz="128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fr-FR" sz="12800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fr-FR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                                  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             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9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63552" y="609600"/>
            <a:ext cx="8147248" cy="1828800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NOTE DE SERVICE 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du </a:t>
            </a:r>
            <a:r>
              <a:rPr lang="fr-FR" sz="4000" dirty="0" smtClean="0"/>
              <a:t>28-02-2022</a:t>
            </a:r>
            <a:endParaRPr lang="fr-FR" sz="4000" dirty="0"/>
          </a:p>
        </p:txBody>
      </p:sp>
      <p:sp>
        <p:nvSpPr>
          <p:cNvPr id="22531" name="Espace réservé du texte 4"/>
          <p:cNvSpPr>
            <a:spLocks noGrp="1"/>
          </p:cNvSpPr>
          <p:nvPr>
            <p:ph type="body" idx="1"/>
          </p:nvPr>
        </p:nvSpPr>
        <p:spPr>
          <a:xfrm>
            <a:off x="1664822" y="2550453"/>
            <a:ext cx="8944708" cy="3873500"/>
          </a:xfrm>
        </p:spPr>
        <p:txBody>
          <a:bodyPr/>
          <a:lstStyle/>
          <a:p>
            <a:pPr marL="73025"/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 algn="ctr"/>
            <a:r>
              <a:rPr lang="fr-FR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la natation fera l’objet, si possible, d’un enseignement à chaque année du cycle »</a:t>
            </a:r>
          </a:p>
          <a:p>
            <a:pPr marL="73025" algn="ctr"/>
            <a:endParaRPr lang="fr-FR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/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Évaluation avant fin CM2             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ASNS</a:t>
            </a:r>
            <a:b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renseignée dans le LSU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continuité pédagogique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809762" y="5230837"/>
            <a:ext cx="792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PARCOURS DE FORMATION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33" y="1513912"/>
            <a:ext cx="6871957" cy="50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SOMMAIRE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69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1. Archimède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2. Les textes </a:t>
            </a:r>
            <a:r>
              <a:rPr lang="fr-FR" altLang="fr-FR" sz="3200" dirty="0" smtClean="0"/>
              <a:t>officiels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3 Tests et repères d’acquisition</a:t>
            </a: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4. </a:t>
            </a:r>
            <a:r>
              <a:rPr lang="fr-FR" altLang="fr-FR" sz="3200" dirty="0"/>
              <a:t>La spécificité de l’activité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5. </a:t>
            </a:r>
            <a:r>
              <a:rPr lang="fr-FR" altLang="fr-FR" sz="3200" dirty="0"/>
              <a:t>La pédagogie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6. Règlementation</a:t>
            </a: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7. </a:t>
            </a:r>
            <a:r>
              <a:rPr lang="fr-FR" altLang="fr-FR" sz="3200" dirty="0"/>
              <a:t>Ressources</a:t>
            </a:r>
          </a:p>
        </p:txBody>
      </p:sp>
    </p:spTree>
    <p:extLst>
      <p:ext uri="{BB962C8B-B14F-4D97-AF65-F5344CB8AC3E}">
        <p14:creationId xmlns:p14="http://schemas.microsoft.com/office/powerpoint/2010/main" val="10668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TESTS ET REPERES D’ ACQUISITION</a:t>
            </a: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>
          <a:xfrm>
            <a:off x="1702191" y="1744395"/>
            <a:ext cx="9200271" cy="4290645"/>
          </a:xfrm>
        </p:spPr>
        <p:txBody>
          <a:bodyPr>
            <a:norm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/>
              <a:t>                                     </a:t>
            </a:r>
            <a:endParaRPr lang="fr-FR" altLang="fr-FR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b="1" dirty="0">
                <a:solidFill>
                  <a:srgbClr val="FFC000"/>
                </a:solidFill>
              </a:rPr>
              <a:t>&gt;</a:t>
            </a:r>
            <a:r>
              <a:rPr lang="fr-FR" altLang="fr-FR" b="1" dirty="0" smtClean="0"/>
              <a:t>  </a:t>
            </a:r>
            <a:r>
              <a:rPr lang="fr-FR" altLang="fr-FR" b="1" dirty="0" smtClean="0">
                <a:solidFill>
                  <a:srgbClr val="FFC000"/>
                </a:solidFill>
              </a:rPr>
              <a:t>AISANCE AQUATIQUE </a:t>
            </a:r>
            <a:r>
              <a:rPr lang="fr-FR" altLang="fr-FR" b="1" dirty="0" smtClean="0"/>
              <a:t>– </a:t>
            </a:r>
            <a:r>
              <a:rPr lang="fr-FR" altLang="fr-FR" dirty="0" smtClean="0"/>
              <a:t>étape fondamentale du début du parcours de formation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b="1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b="1" dirty="0" smtClean="0">
                <a:solidFill>
                  <a:srgbClr val="002060"/>
                </a:solidFill>
              </a:rPr>
              <a:t> ASNS </a:t>
            </a:r>
            <a:r>
              <a:rPr lang="fr-FR" altLang="fr-FR" b="1" dirty="0" smtClean="0"/>
              <a:t>- </a:t>
            </a:r>
            <a:r>
              <a:rPr lang="fr-FR" altLang="fr-FR" dirty="0" smtClean="0"/>
              <a:t> Attestation  Scolaire du Savoir Nager en sécurité (ex- ASSN)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b="1" dirty="0" smtClean="0"/>
              <a:t> </a:t>
            </a:r>
            <a:r>
              <a:rPr lang="fr-FR" altLang="fr-FR" b="1" dirty="0" smtClean="0">
                <a:solidFill>
                  <a:srgbClr val="C00000"/>
                </a:solidFill>
              </a:rPr>
              <a:t>PASS – NAUTIQUE </a:t>
            </a:r>
            <a:r>
              <a:rPr lang="fr-FR" altLang="fr-FR" dirty="0" smtClean="0"/>
              <a:t>(ex-test aisance aquatique)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1744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aisance aquatique – </a:t>
            </a:r>
            <a:r>
              <a:rPr lang="fr-FR" sz="3200" dirty="0" smtClean="0"/>
              <a:t>Palier 1</a:t>
            </a:r>
            <a:endParaRPr lang="fr-FR" sz="3200" dirty="0"/>
          </a:p>
        </p:txBody>
      </p:sp>
      <p:sp>
        <p:nvSpPr>
          <p:cNvPr id="3" name="Rectangle 2"/>
          <p:cNvSpPr/>
          <p:nvPr/>
        </p:nvSpPr>
        <p:spPr>
          <a:xfrm>
            <a:off x="1704133" y="1907855"/>
            <a:ext cx="91566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Validée par l’enseignant ou l’intervenant</a:t>
            </a:r>
          </a:p>
          <a:p>
            <a:pPr>
              <a:lnSpc>
                <a:spcPct val="90000"/>
              </a:lnSpc>
            </a:pPr>
            <a:endParaRPr lang="fr-FR" altLang="fr-FR" sz="20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Conditions de réalisation : en grande profondeur et sans matériel de flottaison</a:t>
            </a: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Paliers / Objectifs / Repères clés pour le professeur ou l’intervenant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70" y="3592829"/>
            <a:ext cx="10157883" cy="29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aisance aquatique – </a:t>
            </a:r>
            <a:r>
              <a:rPr lang="fr-FR" sz="3200" dirty="0" smtClean="0"/>
              <a:t>Palier 2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101672"/>
            <a:ext cx="10244496" cy="34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AISANCE AQUATIQUE - </a:t>
            </a:r>
            <a:r>
              <a:rPr lang="fr-FR" sz="3200" dirty="0" smtClean="0"/>
              <a:t>Palier 3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58" y="2097088"/>
            <a:ext cx="10266908" cy="41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1141414" y="0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 ASNS</a:t>
            </a:r>
          </a:p>
        </p:txBody>
      </p:sp>
      <p:sp>
        <p:nvSpPr>
          <p:cNvPr id="78851" name="Espace réservé du contenu 2"/>
          <p:cNvSpPr>
            <a:spLocks noGrp="1"/>
          </p:cNvSpPr>
          <p:nvPr>
            <p:ph idx="1"/>
          </p:nvPr>
        </p:nvSpPr>
        <p:spPr>
          <a:xfrm>
            <a:off x="2162711" y="1045452"/>
            <a:ext cx="8042275" cy="555229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20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dirty="0" smtClean="0">
                <a:solidFill>
                  <a:srgbClr val="FFFF00"/>
                </a:solidFill>
              </a:rPr>
              <a:t>Validée </a:t>
            </a:r>
            <a:r>
              <a:rPr lang="fr-FR" altLang="fr-FR" dirty="0">
                <a:solidFill>
                  <a:srgbClr val="FFFF00"/>
                </a:solidFill>
              </a:rPr>
              <a:t>par enseignant + professionnel </a:t>
            </a:r>
            <a:r>
              <a:rPr lang="fr-FR" altLang="fr-FR" dirty="0" smtClean="0">
                <a:solidFill>
                  <a:srgbClr val="FFFF00"/>
                </a:solidFill>
              </a:rPr>
              <a:t>qualifié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dirty="0" smtClean="0">
                <a:solidFill>
                  <a:srgbClr val="FFFF00"/>
                </a:solidFill>
              </a:rPr>
              <a:t>Un parcours - des connaissances et attitudes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200" dirty="0" smtClean="0">
                <a:solidFill>
                  <a:srgbClr val="FFFF00"/>
                </a:solidFill>
              </a:rPr>
              <a:t>Conditions </a:t>
            </a:r>
            <a:r>
              <a:rPr lang="fr-FR" altLang="fr-FR" sz="2200" dirty="0">
                <a:solidFill>
                  <a:srgbClr val="FFFF00"/>
                </a:solidFill>
              </a:rPr>
              <a:t>de </a:t>
            </a:r>
            <a:r>
              <a:rPr lang="fr-FR" altLang="fr-FR" sz="2200" dirty="0" smtClean="0">
                <a:solidFill>
                  <a:srgbClr val="FFFF00"/>
                </a:solidFill>
              </a:rPr>
              <a:t>réalisation : </a:t>
            </a:r>
            <a:endParaRPr lang="fr-FR" altLang="fr-FR" sz="2200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lunettes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En continuité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reprise d’appuis solides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Profondeur: 1.50m mini (au départ)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contrainte temporelle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A 1m du bord latéral du bassin</a:t>
            </a:r>
          </a:p>
          <a:p>
            <a:pPr lvl="1" eaLnBrk="1" hangingPunct="1">
              <a:lnSpc>
                <a:spcPct val="90000"/>
              </a:lnSpc>
            </a:pPr>
            <a:endParaRPr lang="fr-FR" altLang="fr-F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93" y="2265751"/>
            <a:ext cx="8072593" cy="16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52" y="109660"/>
            <a:ext cx="8321789" cy="66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Attestation scolaire du savoir nager en sécurité</a:t>
            </a:r>
          </a:p>
        </p:txBody>
      </p:sp>
      <p:pic>
        <p:nvPicPr>
          <p:cNvPr id="21507" name="IMG_0136.MOV" descr="Macintosh HD:Users:benoitsylvie:Desktop:Fontaine d'Ouche 2015:IMG_0136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488" y="1988966"/>
            <a:ext cx="8027988" cy="4171950"/>
          </a:xfrm>
        </p:spPr>
      </p:pic>
      <p:graphicFrame>
        <p:nvGraphicFramePr>
          <p:cNvPr id="79876" name="Object 5">
            <a:hlinkClick r:id="rId5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213314"/>
              </p:ext>
            </p:extLst>
          </p:nvPr>
        </p:nvGraphicFramePr>
        <p:xfrm>
          <a:off x="10602911" y="4810418"/>
          <a:ext cx="8890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Objet d’environnement du Gestionnaire de liaisons" showAsIcon="1" r:id="rId6" imgW="886968" imgH="484632" progId="Package">
                  <p:embed/>
                </p:oleObj>
              </mc:Choice>
              <mc:Fallback>
                <p:oleObj name="Objet d’environnement du Gestionnaire de liaisons" showAsIcon="1" r:id="rId6" imgW="886968" imgH="484632" progId="Package">
                  <p:embed/>
                  <p:pic>
                    <p:nvPicPr>
                      <p:cNvPr id="7987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2911" y="4810418"/>
                        <a:ext cx="8890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750292" y="6282956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http://eps21.ac-dijon.fr/IMG/avi/demo_assn.avi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08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PASS - NAUTIQUE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704133" y="1907855"/>
            <a:ext cx="101088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Validée par l’enseignant ou l’intervenant qualifié</a:t>
            </a:r>
          </a:p>
          <a:p>
            <a:pPr>
              <a:lnSpc>
                <a:spcPct val="90000"/>
              </a:lnSpc>
            </a:pPr>
            <a:endParaRPr lang="fr-FR" altLang="fr-FR" sz="20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Conditions de réalisation : avec ou sans brassière de sécurité</a:t>
            </a: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Le test de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Pass</a:t>
            </a:r>
            <a:r>
              <a:rPr lang="fr-FR" altLang="fr-FR" sz="2000" dirty="0" smtClean="0">
                <a:solidFill>
                  <a:srgbClr val="FFFF00"/>
                </a:solidFill>
              </a:rPr>
              <a:t> - nautique permet l’accès à la pratique des activités nautiques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91" y="3540529"/>
            <a:ext cx="8480876" cy="31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1703512" y="260649"/>
            <a:ext cx="8659688" cy="13395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PROCESSUS DE TRANSFORMATION</a:t>
            </a:r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1905001" y="1600201"/>
            <a:ext cx="8042275" cy="49244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altLang="fr-FR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Progressif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et par étapes  successives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	*  simple           -------  complexe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	*  action isolée ------   enchaînement d’actions</a:t>
            </a:r>
            <a:b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*  libre               ------    guidé           -----  contraint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FR" altLang="fr-FR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Conditions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requises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d’activité (répétition)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Confiance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Plaisir 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Adaptation (décalage optimal)</a:t>
            </a:r>
          </a:p>
          <a:p>
            <a:pPr lvl="1" eaLnBrk="1" hangingPunct="1"/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156" name="Picture 5" descr="C:\Users\Benoit\Pictures\NATATION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149725"/>
            <a:ext cx="29400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5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44062" y="2227991"/>
            <a:ext cx="1048043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4800" dirty="0" smtClean="0"/>
              <a:t>SPECIFICITE DE L’ ACTIVITE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41463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1155481" y="421570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ARCHIMEDE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3564453" y="2168434"/>
            <a:ext cx="7141062" cy="2837789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solidFill>
                  <a:srgbClr val="002060"/>
                </a:solidFill>
              </a:rPr>
              <a:t>« </a:t>
            </a:r>
            <a:r>
              <a:rPr lang="fr-FR" altLang="fr-FR" i="1" dirty="0" smtClean="0">
                <a:solidFill>
                  <a:srgbClr val="002060"/>
                </a:solidFill>
              </a:rPr>
              <a:t>Tout corps plongé dans un fluide au repos, entièrement mouillé par celui-ci ou traversant sa surface libre, subit une force verticale, dirigée de bas en haut et opposée au poids du volume de fluide déplacé ; cette force est appelée “poussée d'Archimède”. »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  <p:pic>
        <p:nvPicPr>
          <p:cNvPr id="6148" name="Image 3" descr="archime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7" y="2237767"/>
            <a:ext cx="21717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6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2351088" y="1341439"/>
            <a:ext cx="7632700" cy="43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fr-FR" sz="32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fr-FR" sz="2800" b="1" dirty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fr-FR" sz="2800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 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Savoir nager, c’est d’abord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accéder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à une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autonomie</a:t>
            </a:r>
            <a:r>
              <a:rPr lang="fr-FR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complète,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plus ou moins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prolongée,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sans reprise d’appuis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immédiats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avec le monde solide, mais avec un comportement qui reste limité par la </a:t>
            </a:r>
            <a:r>
              <a:rPr lang="fr-FR" sz="36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nécessité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d’assurer des</a:t>
            </a:r>
            <a:r>
              <a:rPr lang="fr-FR" sz="36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échanges </a:t>
            </a:r>
            <a:r>
              <a:rPr lang="fr-FR" sz="3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respiratoires.</a:t>
            </a:r>
            <a:r>
              <a:rPr lang="fr-FR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»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fr-FR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</a:t>
            </a:r>
            <a:r>
              <a:rPr lang="fr-FR" sz="3200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Pelayo</a:t>
            </a:r>
            <a:r>
              <a:rPr lang="fr-FR" sz="32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et al., 1999 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703512" y="260649"/>
            <a:ext cx="8659688" cy="13395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dirty="0" smtClean="0"/>
          </a:p>
          <a:p>
            <a:pPr>
              <a:defRPr/>
            </a:pPr>
            <a:r>
              <a:rPr lang="fr-FR" dirty="0" smtClean="0"/>
              <a:t>DEFINITION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apprendre à nager</a:t>
            </a:r>
            <a:endParaRPr lang="fr-FR" dirty="0"/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2098382" y="1606550"/>
            <a:ext cx="8642350" cy="5251450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fr-FR" altLang="fr-FR" dirty="0" smtClean="0"/>
              <a:t>         </a:t>
            </a:r>
            <a:endParaRPr lang="fr-FR" altLang="fr-FR" dirty="0"/>
          </a:p>
          <a:p>
            <a:pPr>
              <a:buFont typeface="Wingdings 2" panose="05020102010507070707" pitchFamily="18" charset="2"/>
              <a:buNone/>
            </a:pPr>
            <a:r>
              <a:rPr lang="fr-FR" altLang="fr-FR" dirty="0" smtClean="0"/>
              <a:t>            </a:t>
            </a:r>
            <a:r>
              <a:rPr lang="fr-FR" altLang="fr-FR" b="1" dirty="0" smtClean="0">
                <a:solidFill>
                  <a:srgbClr val="FFC000"/>
                </a:solidFill>
              </a:rPr>
              <a:t>PASSER DE           &gt;&gt;&gt;            A</a:t>
            </a:r>
            <a:endParaRPr lang="fr-FR" altLang="fr-FR" b="1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sensations aériennes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sensations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aquatiques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équilibre vertical         &gt;&gt;&gt; 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équilibre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horizontal</a:t>
            </a:r>
          </a:p>
          <a:p>
            <a:pPr>
              <a:buFontTx/>
              <a:buChar char="-"/>
            </a:pP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respiration réflexe     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respiration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adaptée</a:t>
            </a:r>
          </a:p>
          <a:p>
            <a:pPr>
              <a:buFontTx/>
              <a:buChar char="-"/>
            </a:pP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propulsion jambes     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propulsion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bras</a:t>
            </a:r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367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DU TERRIEN AU NAGEUR  </a:t>
            </a:r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1774826" y="1828800"/>
            <a:ext cx="8340725" cy="43434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fr-FR" dirty="0" smtClean="0"/>
              <a:t>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Construction </a:t>
            </a:r>
            <a:r>
              <a:rPr lang="fr-FR" sz="32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conflictuelle</a:t>
            </a:r>
            <a:r>
              <a:rPr lang="fr-FR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et</a:t>
            </a:r>
            <a:r>
              <a:rPr lang="fr-FR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>
                <a:solidFill>
                  <a:srgbClr val="EBCA03"/>
                </a:solidFill>
                <a:latin typeface="Calibri" pitchFamily="34" charset="0"/>
                <a:cs typeface="Calibri" pitchFamily="34" charset="0"/>
              </a:rPr>
              <a:t>perturbante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2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Adaptation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Sensorielle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Equilibre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Respiration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Propulsion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428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209801" y="225425"/>
            <a:ext cx="776922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>
                <a:solidFill>
                  <a:srgbClr val="0000FF"/>
                </a:solidFill>
                <a:latin typeface="News Gothic MT" pitchFamily="-96" charset="0"/>
              </a:rPr>
              <a:t>L'adaptation sensorielle</a:t>
            </a: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1561514" y="1219201"/>
            <a:ext cx="9242474" cy="5326063"/>
            <a:chOff x="476" y="845"/>
            <a:chExt cx="4892" cy="3284"/>
          </a:xfrm>
        </p:grpSpPr>
        <p:grpSp>
          <p:nvGrpSpPr>
            <p:cNvPr id="28676" name="Group 3"/>
            <p:cNvGrpSpPr>
              <a:grpSpLocks/>
            </p:cNvGrpSpPr>
            <p:nvPr/>
          </p:nvGrpSpPr>
          <p:grpSpPr bwMode="auto">
            <a:xfrm>
              <a:off x="2923" y="1771"/>
              <a:ext cx="2445" cy="2356"/>
              <a:chOff x="2923" y="1771"/>
              <a:chExt cx="2445" cy="2356"/>
            </a:xfrm>
          </p:grpSpPr>
          <p:sp>
            <p:nvSpPr>
              <p:cNvPr id="28692" name="AutoShape 4"/>
              <p:cNvSpPr>
                <a:spLocks noChangeArrowheads="1"/>
              </p:cNvSpPr>
              <p:nvPr/>
            </p:nvSpPr>
            <p:spPr bwMode="auto">
              <a:xfrm>
                <a:off x="2923" y="1771"/>
                <a:ext cx="2444" cy="2356"/>
              </a:xfrm>
              <a:prstGeom prst="roundRect">
                <a:avLst>
                  <a:gd name="adj" fmla="val 4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93" name="Text Box 5"/>
              <p:cNvSpPr txBox="1">
                <a:spLocks noChangeArrowheads="1"/>
              </p:cNvSpPr>
              <p:nvPr/>
            </p:nvSpPr>
            <p:spPr bwMode="auto">
              <a:xfrm>
                <a:off x="2923" y="1771"/>
                <a:ext cx="2445" cy="2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 dirty="0" smtClean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 smtClean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Vision trouble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Champ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visuel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rétréci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perception de la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profondeur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champ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Sons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assourdis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stimulée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par le          contact de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l'eau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sur tout    le  corps </a:t>
                </a:r>
              </a:p>
            </p:txBody>
          </p:sp>
        </p:grpSp>
        <p:grpSp>
          <p:nvGrpSpPr>
            <p:cNvPr id="28677" name="Group 6"/>
            <p:cNvGrpSpPr>
              <a:grpSpLocks/>
            </p:cNvGrpSpPr>
            <p:nvPr/>
          </p:nvGrpSpPr>
          <p:grpSpPr bwMode="auto">
            <a:xfrm>
              <a:off x="476" y="1771"/>
              <a:ext cx="2444" cy="2356"/>
              <a:chOff x="476" y="1771"/>
              <a:chExt cx="2444" cy="2356"/>
            </a:xfrm>
          </p:grpSpPr>
          <p:sp>
            <p:nvSpPr>
              <p:cNvPr id="28690" name="AutoShape 7"/>
              <p:cNvSpPr>
                <a:spLocks noChangeArrowheads="1"/>
              </p:cNvSpPr>
              <p:nvPr/>
            </p:nvSpPr>
            <p:spPr bwMode="auto">
              <a:xfrm>
                <a:off x="476" y="1771"/>
                <a:ext cx="2444" cy="2356"/>
              </a:xfrm>
              <a:prstGeom prst="roundRect">
                <a:avLst>
                  <a:gd name="adj" fmla="val 4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91" name="Text Box 8"/>
              <p:cNvSpPr txBox="1">
                <a:spLocks noChangeArrowheads="1"/>
              </p:cNvSpPr>
              <p:nvPr/>
            </p:nvSpPr>
            <p:spPr bwMode="auto">
              <a:xfrm>
                <a:off x="476" y="1771"/>
                <a:ext cx="2444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endParaRPr lang="en-GB" altLang="fr-FR" sz="2400" dirty="0" smtClean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smtClean="0">
                    <a:solidFill>
                      <a:srgbClr val="000000"/>
                    </a:solidFill>
                    <a:latin typeface="News Gothic MT" pitchFamily="-96" charset="0"/>
                  </a:rPr>
                  <a:t>Vision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nette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Champ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visuel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large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Perception de la            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profondeur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champ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Sons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clairs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sèche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28678" name="Group 9"/>
            <p:cNvGrpSpPr>
              <a:grpSpLocks/>
            </p:cNvGrpSpPr>
            <p:nvPr/>
          </p:nvGrpSpPr>
          <p:grpSpPr bwMode="auto">
            <a:xfrm>
              <a:off x="2923" y="845"/>
              <a:ext cx="2444" cy="923"/>
              <a:chOff x="2923" y="845"/>
              <a:chExt cx="2444" cy="923"/>
            </a:xfrm>
          </p:grpSpPr>
          <p:sp>
            <p:nvSpPr>
              <p:cNvPr id="28688" name="AutoShape 10"/>
              <p:cNvSpPr>
                <a:spLocks noChangeArrowheads="1"/>
              </p:cNvSpPr>
              <p:nvPr/>
            </p:nvSpPr>
            <p:spPr bwMode="auto">
              <a:xfrm>
                <a:off x="2923" y="845"/>
                <a:ext cx="2444" cy="923"/>
              </a:xfrm>
              <a:prstGeom prst="roundRect">
                <a:avLst>
                  <a:gd name="adj" fmla="val 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89" name="Text Box 11"/>
              <p:cNvSpPr txBox="1">
                <a:spLocks noChangeArrowheads="1"/>
              </p:cNvSpPr>
              <p:nvPr/>
            </p:nvSpPr>
            <p:spPr bwMode="auto">
              <a:xfrm>
                <a:off x="2923" y="845"/>
                <a:ext cx="2444" cy="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 smtClean="0">
                    <a:latin typeface="News Gothic MT" pitchFamily="-96" charset="0"/>
                  </a:rPr>
                  <a:t/>
                </a:r>
                <a:br>
                  <a:rPr lang="en-GB" altLang="fr-FR" b="1" dirty="0" smtClean="0">
                    <a:latin typeface="News Gothic MT" pitchFamily="-96" charset="0"/>
                  </a:rPr>
                </a:br>
                <a:r>
                  <a:rPr lang="en-GB" altLang="fr-FR" b="1" dirty="0" smtClean="0">
                    <a:latin typeface="News Gothic MT" pitchFamily="-96" charset="0"/>
                  </a:rPr>
                  <a:t>Acquisitions </a:t>
                </a:r>
                <a:r>
                  <a:rPr lang="en-GB" altLang="fr-FR" b="1" dirty="0">
                    <a:latin typeface="News Gothic MT" pitchFamily="-96" charset="0"/>
                  </a:rPr>
                  <a:t>du </a:t>
                </a:r>
                <a:r>
                  <a:rPr lang="en-GB" altLang="fr-FR" b="1" dirty="0" err="1">
                    <a:latin typeface="News Gothic MT" pitchFamily="-96" charset="0"/>
                  </a:rPr>
                  <a:t>nageur</a:t>
                </a:r>
                <a:endParaRPr lang="en-GB" altLang="fr-FR" b="1" dirty="0">
                  <a:latin typeface="News Gothic MT" pitchFamily="-96" charset="0"/>
                </a:endParaRP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>
                    <a:latin typeface="News Gothic MT" pitchFamily="-96" charset="0"/>
                  </a:rPr>
                  <a:t>(milieu </a:t>
                </a:r>
                <a:r>
                  <a:rPr lang="en-GB" altLang="fr-FR" b="1" dirty="0" err="1">
                    <a:latin typeface="News Gothic MT" pitchFamily="-96" charset="0"/>
                  </a:rPr>
                  <a:t>aquatique</a:t>
                </a:r>
                <a:r>
                  <a:rPr lang="en-GB" altLang="fr-FR" b="1" dirty="0">
                    <a:latin typeface="News Gothic MT" pitchFamily="-96" charset="0"/>
                  </a:rPr>
                  <a:t>)</a:t>
                </a:r>
              </a:p>
            </p:txBody>
          </p:sp>
        </p:grpSp>
        <p:grpSp>
          <p:nvGrpSpPr>
            <p:cNvPr id="28679" name="Group 12"/>
            <p:cNvGrpSpPr>
              <a:grpSpLocks/>
            </p:cNvGrpSpPr>
            <p:nvPr/>
          </p:nvGrpSpPr>
          <p:grpSpPr bwMode="auto">
            <a:xfrm>
              <a:off x="476" y="845"/>
              <a:ext cx="2444" cy="923"/>
              <a:chOff x="476" y="845"/>
              <a:chExt cx="2444" cy="923"/>
            </a:xfrm>
          </p:grpSpPr>
          <p:sp>
            <p:nvSpPr>
              <p:cNvPr id="28686" name="AutoShape 13"/>
              <p:cNvSpPr>
                <a:spLocks noChangeArrowheads="1"/>
              </p:cNvSpPr>
              <p:nvPr/>
            </p:nvSpPr>
            <p:spPr bwMode="auto">
              <a:xfrm>
                <a:off x="476" y="845"/>
                <a:ext cx="2444" cy="923"/>
              </a:xfrm>
              <a:prstGeom prst="roundRect">
                <a:avLst>
                  <a:gd name="adj" fmla="val 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87" name="Text Box 14"/>
              <p:cNvSpPr txBox="1">
                <a:spLocks noChangeArrowheads="1"/>
              </p:cNvSpPr>
              <p:nvPr/>
            </p:nvSpPr>
            <p:spPr bwMode="auto">
              <a:xfrm>
                <a:off x="476" y="845"/>
                <a:ext cx="2444" cy="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 smtClean="0">
                    <a:latin typeface="News Gothic MT" pitchFamily="-96" charset="0"/>
                  </a:rPr>
                  <a:t/>
                </a:r>
                <a:br>
                  <a:rPr lang="en-GB" altLang="fr-FR" b="1" dirty="0" smtClean="0">
                    <a:latin typeface="News Gothic MT" pitchFamily="-96" charset="0"/>
                  </a:rPr>
                </a:br>
                <a:r>
                  <a:rPr lang="en-GB" altLang="fr-FR" b="1" dirty="0" smtClean="0">
                    <a:latin typeface="News Gothic MT" pitchFamily="-96" charset="0"/>
                  </a:rPr>
                  <a:t>Acquis </a:t>
                </a:r>
                <a:r>
                  <a:rPr lang="en-GB" altLang="fr-FR" b="1" dirty="0">
                    <a:latin typeface="News Gothic MT" pitchFamily="-96" charset="0"/>
                  </a:rPr>
                  <a:t>du </a:t>
                </a:r>
                <a:r>
                  <a:rPr lang="en-GB" altLang="fr-FR" b="1" dirty="0" err="1">
                    <a:latin typeface="News Gothic MT" pitchFamily="-96" charset="0"/>
                  </a:rPr>
                  <a:t>terrien</a:t>
                </a:r>
                <a:endParaRPr lang="en-GB" altLang="fr-FR" b="1" dirty="0">
                  <a:latin typeface="News Gothic MT" pitchFamily="-96" charset="0"/>
                </a:endParaRP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28680" name="Line 15"/>
            <p:cNvSpPr>
              <a:spLocks noChangeShapeType="1"/>
            </p:cNvSpPr>
            <p:nvPr/>
          </p:nvSpPr>
          <p:spPr bwMode="auto">
            <a:xfrm>
              <a:off x="476" y="845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1" name="Line 16"/>
            <p:cNvSpPr>
              <a:spLocks noChangeShapeType="1"/>
            </p:cNvSpPr>
            <p:nvPr/>
          </p:nvSpPr>
          <p:spPr bwMode="auto">
            <a:xfrm>
              <a:off x="476" y="1771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2" name="Line 17"/>
            <p:cNvSpPr>
              <a:spLocks noChangeShapeType="1"/>
            </p:cNvSpPr>
            <p:nvPr/>
          </p:nvSpPr>
          <p:spPr bwMode="auto">
            <a:xfrm>
              <a:off x="476" y="4129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3" name="Line 18"/>
            <p:cNvSpPr>
              <a:spLocks noChangeShapeType="1"/>
            </p:cNvSpPr>
            <p:nvPr/>
          </p:nvSpPr>
          <p:spPr bwMode="auto">
            <a:xfrm>
              <a:off x="476" y="845"/>
              <a:ext cx="0" cy="328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4" name="Line 19"/>
            <p:cNvSpPr>
              <a:spLocks noChangeShapeType="1"/>
            </p:cNvSpPr>
            <p:nvPr/>
          </p:nvSpPr>
          <p:spPr bwMode="auto">
            <a:xfrm>
              <a:off x="2923" y="845"/>
              <a:ext cx="0" cy="328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5" name="Line 20"/>
            <p:cNvSpPr>
              <a:spLocks noChangeShapeType="1"/>
            </p:cNvSpPr>
            <p:nvPr/>
          </p:nvSpPr>
          <p:spPr bwMode="auto">
            <a:xfrm>
              <a:off x="5368" y="845"/>
              <a:ext cx="0" cy="328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83035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211388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>
                <a:solidFill>
                  <a:srgbClr val="0000FF"/>
                </a:solidFill>
                <a:latin typeface="News Gothic MT" pitchFamily="-96" charset="0"/>
              </a:rPr>
              <a:t>L’équilibre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19326" y="1524001"/>
            <a:ext cx="7764463" cy="4657725"/>
            <a:chOff x="433" y="1256"/>
            <a:chExt cx="4891" cy="2542"/>
          </a:xfrm>
        </p:grpSpPr>
        <p:grpSp>
          <p:nvGrpSpPr>
            <p:cNvPr id="30724" name="Group 3"/>
            <p:cNvGrpSpPr>
              <a:grpSpLocks/>
            </p:cNvGrpSpPr>
            <p:nvPr/>
          </p:nvGrpSpPr>
          <p:grpSpPr bwMode="auto">
            <a:xfrm>
              <a:off x="2879" y="1972"/>
              <a:ext cx="2442" cy="1822"/>
              <a:chOff x="2879" y="1972"/>
              <a:chExt cx="2442" cy="1822"/>
            </a:xfrm>
          </p:grpSpPr>
          <p:sp>
            <p:nvSpPr>
              <p:cNvPr id="30740" name="AutoShape 4"/>
              <p:cNvSpPr>
                <a:spLocks noChangeArrowheads="1"/>
              </p:cNvSpPr>
              <p:nvPr/>
            </p:nvSpPr>
            <p:spPr bwMode="auto">
              <a:xfrm>
                <a:off x="2879" y="1972"/>
                <a:ext cx="2442" cy="1822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41" name="Text Box 5"/>
              <p:cNvSpPr txBox="1">
                <a:spLocks noChangeArrowheads="1"/>
              </p:cNvSpPr>
              <p:nvPr/>
            </p:nvSpPr>
            <p:spPr bwMode="auto">
              <a:xfrm>
                <a:off x="2879" y="1972"/>
                <a:ext cx="2442" cy="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Équilibre horizontal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Tête horizontale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Regard vertical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Plus d’appuis plantaires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Poussée d’Archimède</a:t>
                </a:r>
              </a:p>
            </p:txBody>
          </p:sp>
        </p:grpSp>
        <p:grpSp>
          <p:nvGrpSpPr>
            <p:cNvPr id="30725" name="Group 6"/>
            <p:cNvGrpSpPr>
              <a:grpSpLocks/>
            </p:cNvGrpSpPr>
            <p:nvPr/>
          </p:nvGrpSpPr>
          <p:grpSpPr bwMode="auto">
            <a:xfrm>
              <a:off x="433" y="1972"/>
              <a:ext cx="2443" cy="1822"/>
              <a:chOff x="433" y="1972"/>
              <a:chExt cx="2443" cy="1822"/>
            </a:xfrm>
          </p:grpSpPr>
          <p:sp>
            <p:nvSpPr>
              <p:cNvPr id="30738" name="AutoShape 7"/>
              <p:cNvSpPr>
                <a:spLocks noChangeArrowheads="1"/>
              </p:cNvSpPr>
              <p:nvPr/>
            </p:nvSpPr>
            <p:spPr bwMode="auto">
              <a:xfrm>
                <a:off x="433" y="1972"/>
                <a:ext cx="2443" cy="1822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9" name="Text Box 8"/>
              <p:cNvSpPr txBox="1">
                <a:spLocks noChangeArrowheads="1"/>
              </p:cNvSpPr>
              <p:nvPr/>
            </p:nvSpPr>
            <p:spPr bwMode="auto">
              <a:xfrm>
                <a:off x="433" y="1972"/>
                <a:ext cx="2443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Équilibre vertical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Tête verticale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Regard horizontal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Appuis plantaires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Effet de la pesanteur</a:t>
                </a:r>
              </a:p>
            </p:txBody>
          </p:sp>
        </p:grpSp>
        <p:grpSp>
          <p:nvGrpSpPr>
            <p:cNvPr id="30726" name="Group 9"/>
            <p:cNvGrpSpPr>
              <a:grpSpLocks/>
            </p:cNvGrpSpPr>
            <p:nvPr/>
          </p:nvGrpSpPr>
          <p:grpSpPr bwMode="auto">
            <a:xfrm>
              <a:off x="2879" y="1256"/>
              <a:ext cx="2442" cy="783"/>
              <a:chOff x="2879" y="1256"/>
              <a:chExt cx="2442" cy="783"/>
            </a:xfrm>
          </p:grpSpPr>
          <p:sp>
            <p:nvSpPr>
              <p:cNvPr id="30736" name="AutoShape 10"/>
              <p:cNvSpPr>
                <a:spLocks noChangeArrowheads="1"/>
              </p:cNvSpPr>
              <p:nvPr/>
            </p:nvSpPr>
            <p:spPr bwMode="auto">
              <a:xfrm>
                <a:off x="2879" y="1256"/>
                <a:ext cx="2442" cy="712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7" name="Text Box 11"/>
              <p:cNvSpPr txBox="1">
                <a:spLocks noChangeArrowheads="1"/>
              </p:cNvSpPr>
              <p:nvPr/>
            </p:nvSpPr>
            <p:spPr bwMode="auto">
              <a:xfrm>
                <a:off x="2879" y="1256"/>
                <a:ext cx="2442" cy="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0727" name="Group 12"/>
            <p:cNvGrpSpPr>
              <a:grpSpLocks/>
            </p:cNvGrpSpPr>
            <p:nvPr/>
          </p:nvGrpSpPr>
          <p:grpSpPr bwMode="auto">
            <a:xfrm>
              <a:off x="433" y="1256"/>
              <a:ext cx="2443" cy="712"/>
              <a:chOff x="433" y="1256"/>
              <a:chExt cx="2443" cy="712"/>
            </a:xfrm>
          </p:grpSpPr>
          <p:sp>
            <p:nvSpPr>
              <p:cNvPr id="30734" name="AutoShape 13"/>
              <p:cNvSpPr>
                <a:spLocks noChangeArrowheads="1"/>
              </p:cNvSpPr>
              <p:nvPr/>
            </p:nvSpPr>
            <p:spPr bwMode="auto">
              <a:xfrm>
                <a:off x="433" y="1256"/>
                <a:ext cx="2443" cy="712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5" name="Text Box 14"/>
              <p:cNvSpPr txBox="1">
                <a:spLocks noChangeArrowheads="1"/>
              </p:cNvSpPr>
              <p:nvPr/>
            </p:nvSpPr>
            <p:spPr bwMode="auto">
              <a:xfrm>
                <a:off x="433" y="1256"/>
                <a:ext cx="2443" cy="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0728" name="Line 15"/>
            <p:cNvSpPr>
              <a:spLocks noChangeShapeType="1"/>
            </p:cNvSpPr>
            <p:nvPr/>
          </p:nvSpPr>
          <p:spPr bwMode="auto">
            <a:xfrm>
              <a:off x="433" y="1256"/>
              <a:ext cx="4890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29" name="Line 16"/>
            <p:cNvSpPr>
              <a:spLocks noChangeShapeType="1"/>
            </p:cNvSpPr>
            <p:nvPr/>
          </p:nvSpPr>
          <p:spPr bwMode="auto">
            <a:xfrm>
              <a:off x="433" y="1972"/>
              <a:ext cx="489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0" name="Line 17"/>
            <p:cNvSpPr>
              <a:spLocks noChangeShapeType="1"/>
            </p:cNvSpPr>
            <p:nvPr/>
          </p:nvSpPr>
          <p:spPr bwMode="auto">
            <a:xfrm>
              <a:off x="433" y="3798"/>
              <a:ext cx="4890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1" name="Line 18"/>
            <p:cNvSpPr>
              <a:spLocks noChangeShapeType="1"/>
            </p:cNvSpPr>
            <p:nvPr/>
          </p:nvSpPr>
          <p:spPr bwMode="auto">
            <a:xfrm>
              <a:off x="433" y="1256"/>
              <a:ext cx="0" cy="25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2" name="Line 19"/>
            <p:cNvSpPr>
              <a:spLocks noChangeShapeType="1"/>
            </p:cNvSpPr>
            <p:nvPr/>
          </p:nvSpPr>
          <p:spPr bwMode="auto">
            <a:xfrm>
              <a:off x="2879" y="1256"/>
              <a:ext cx="0" cy="254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3" name="Line 20"/>
            <p:cNvSpPr>
              <a:spLocks noChangeShapeType="1"/>
            </p:cNvSpPr>
            <p:nvPr/>
          </p:nvSpPr>
          <p:spPr bwMode="auto">
            <a:xfrm>
              <a:off x="5324" y="1256"/>
              <a:ext cx="0" cy="25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6943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5581" r="5495" b="8580"/>
          <a:stretch/>
        </p:blipFill>
        <p:spPr>
          <a:xfrm>
            <a:off x="4466187" y="2009611"/>
            <a:ext cx="1916103" cy="17144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2035519"/>
            <a:ext cx="3855021" cy="1688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EQUILIBRE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Tête et regard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Corps :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2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Appuis :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1245411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Action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420261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verticaux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horizontaux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0261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vertical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43623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horizontal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plantaires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543623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</a:t>
            </a:r>
            <a:r>
              <a:rPr lang="fr-FR" dirty="0" smtClean="0"/>
              <a:t>erte d’appuis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66187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pesanteur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543623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archimède</a:t>
            </a:r>
            <a:endParaRPr lang="fr-FR" dirty="0"/>
          </a:p>
        </p:txBody>
      </p:sp>
      <p:sp>
        <p:nvSpPr>
          <p:cNvPr id="22" name="Flèche vers le bas 21"/>
          <p:cNvSpPr/>
          <p:nvPr/>
        </p:nvSpPr>
        <p:spPr>
          <a:xfrm>
            <a:off x="6254955" y="5608660"/>
            <a:ext cx="169538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rot="10800000">
            <a:off x="10505652" y="5608660"/>
            <a:ext cx="169538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3307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 dirty="0">
                <a:solidFill>
                  <a:srgbClr val="0000FF"/>
                </a:solidFill>
                <a:latin typeface="News Gothic MT" pitchFamily="-96" charset="0"/>
              </a:rPr>
              <a:t>La respiration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3450" y="1981201"/>
            <a:ext cx="7772400" cy="4376091"/>
            <a:chOff x="428" y="1248"/>
            <a:chExt cx="4896" cy="2565"/>
          </a:xfrm>
        </p:grpSpPr>
        <p:grpSp>
          <p:nvGrpSpPr>
            <p:cNvPr id="33796" name="Group 3"/>
            <p:cNvGrpSpPr>
              <a:grpSpLocks/>
            </p:cNvGrpSpPr>
            <p:nvPr/>
          </p:nvGrpSpPr>
          <p:grpSpPr bwMode="auto">
            <a:xfrm>
              <a:off x="2874" y="1967"/>
              <a:ext cx="2447" cy="1827"/>
              <a:chOff x="2874" y="1967"/>
              <a:chExt cx="2447" cy="1827"/>
            </a:xfrm>
          </p:grpSpPr>
          <p:sp>
            <p:nvSpPr>
              <p:cNvPr id="33812" name="AutoShape 4"/>
              <p:cNvSpPr>
                <a:spLocks noChangeArrowheads="1"/>
              </p:cNvSpPr>
              <p:nvPr/>
            </p:nvSpPr>
            <p:spPr bwMode="auto">
              <a:xfrm>
                <a:off x="2879" y="1967"/>
                <a:ext cx="2442" cy="1827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13" name="Text Box 5"/>
              <p:cNvSpPr txBox="1">
                <a:spLocks noChangeArrowheads="1"/>
              </p:cNvSpPr>
              <p:nvPr/>
            </p:nvSpPr>
            <p:spPr bwMode="auto">
              <a:xfrm>
                <a:off x="2874" y="2069"/>
                <a:ext cx="2442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Respiration volontaire  et contrôlée par la bouche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Inspiration brève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Expiration longue</a:t>
                </a:r>
              </a:p>
            </p:txBody>
          </p:sp>
        </p:grpSp>
        <p:grpSp>
          <p:nvGrpSpPr>
            <p:cNvPr id="33797" name="Group 6"/>
            <p:cNvGrpSpPr>
              <a:grpSpLocks/>
            </p:cNvGrpSpPr>
            <p:nvPr/>
          </p:nvGrpSpPr>
          <p:grpSpPr bwMode="auto">
            <a:xfrm>
              <a:off x="432" y="1967"/>
              <a:ext cx="2442" cy="1846"/>
              <a:chOff x="432" y="1967"/>
              <a:chExt cx="2442" cy="1846"/>
            </a:xfrm>
          </p:grpSpPr>
          <p:sp>
            <p:nvSpPr>
              <p:cNvPr id="33810" name="AutoShape 7"/>
              <p:cNvSpPr>
                <a:spLocks noChangeArrowheads="1"/>
              </p:cNvSpPr>
              <p:nvPr/>
            </p:nvSpPr>
            <p:spPr bwMode="auto">
              <a:xfrm>
                <a:off x="432" y="1967"/>
                <a:ext cx="2442" cy="1827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11" name="Text Box 8"/>
              <p:cNvSpPr txBox="1">
                <a:spLocks noChangeArrowheads="1"/>
              </p:cNvSpPr>
              <p:nvPr/>
            </p:nvSpPr>
            <p:spPr bwMode="auto">
              <a:xfrm>
                <a:off x="432" y="2069"/>
                <a:ext cx="2442" cy="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Respiration réflexe par le nez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Inspiration active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- Expiration passive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33798" name="Group 9"/>
            <p:cNvGrpSpPr>
              <a:grpSpLocks/>
            </p:cNvGrpSpPr>
            <p:nvPr/>
          </p:nvGrpSpPr>
          <p:grpSpPr bwMode="auto">
            <a:xfrm>
              <a:off x="2879" y="1248"/>
              <a:ext cx="2442" cy="840"/>
              <a:chOff x="2879" y="1248"/>
              <a:chExt cx="2442" cy="840"/>
            </a:xfrm>
          </p:grpSpPr>
          <p:sp>
            <p:nvSpPr>
              <p:cNvPr id="33808" name="AutoShape 10"/>
              <p:cNvSpPr>
                <a:spLocks noChangeArrowheads="1"/>
              </p:cNvSpPr>
              <p:nvPr/>
            </p:nvSpPr>
            <p:spPr bwMode="auto">
              <a:xfrm>
                <a:off x="2879" y="1248"/>
                <a:ext cx="2442" cy="716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09" name="Text Box 11"/>
              <p:cNvSpPr txBox="1">
                <a:spLocks noChangeArrowheads="1"/>
              </p:cNvSpPr>
              <p:nvPr/>
            </p:nvSpPr>
            <p:spPr bwMode="auto">
              <a:xfrm>
                <a:off x="2879" y="1248"/>
                <a:ext cx="2442" cy="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3799" name="Group 12"/>
            <p:cNvGrpSpPr>
              <a:grpSpLocks/>
            </p:cNvGrpSpPr>
            <p:nvPr/>
          </p:nvGrpSpPr>
          <p:grpSpPr bwMode="auto">
            <a:xfrm>
              <a:off x="432" y="1248"/>
              <a:ext cx="2442" cy="716"/>
              <a:chOff x="432" y="1248"/>
              <a:chExt cx="2442" cy="716"/>
            </a:xfrm>
          </p:grpSpPr>
          <p:sp>
            <p:nvSpPr>
              <p:cNvPr id="33806" name="AutoShape 13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2442" cy="716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07" name="Text Box 14"/>
              <p:cNvSpPr txBox="1">
                <a:spLocks noChangeArrowheads="1"/>
              </p:cNvSpPr>
              <p:nvPr/>
            </p:nvSpPr>
            <p:spPr bwMode="auto">
              <a:xfrm>
                <a:off x="432" y="1248"/>
                <a:ext cx="2442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3800" name="Line 15"/>
            <p:cNvSpPr>
              <a:spLocks noChangeShapeType="1"/>
            </p:cNvSpPr>
            <p:nvPr/>
          </p:nvSpPr>
          <p:spPr bwMode="auto">
            <a:xfrm>
              <a:off x="432" y="1248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1" name="Line 16"/>
            <p:cNvSpPr>
              <a:spLocks noChangeShapeType="1"/>
            </p:cNvSpPr>
            <p:nvPr/>
          </p:nvSpPr>
          <p:spPr bwMode="auto">
            <a:xfrm>
              <a:off x="428" y="2069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2" name="Line 17"/>
            <p:cNvSpPr>
              <a:spLocks noChangeShapeType="1"/>
            </p:cNvSpPr>
            <p:nvPr/>
          </p:nvSpPr>
          <p:spPr bwMode="auto">
            <a:xfrm>
              <a:off x="432" y="3797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3" name="Line 18"/>
            <p:cNvSpPr>
              <a:spLocks noChangeShapeType="1"/>
            </p:cNvSpPr>
            <p:nvPr/>
          </p:nvSpPr>
          <p:spPr bwMode="auto">
            <a:xfrm>
              <a:off x="432" y="1248"/>
              <a:ext cx="0" cy="254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>
              <a:off x="2879" y="1248"/>
              <a:ext cx="0" cy="254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>
              <a:off x="5324" y="1248"/>
              <a:ext cx="0" cy="254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18673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RESPIRATION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Inspiration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Expiration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1" y="5048297"/>
            <a:ext cx="2623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Type de respiration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227757" y="3927571"/>
            <a:ext cx="236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nasale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</a:t>
            </a:r>
            <a:r>
              <a:rPr lang="fr-FR" dirty="0" smtClean="0"/>
              <a:t>uccale brève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227756" y="4487934"/>
            <a:ext cx="236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</a:t>
            </a:r>
            <a:r>
              <a:rPr lang="fr-FR" dirty="0" smtClean="0"/>
              <a:t>asale / buccale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341695" y="4349434"/>
            <a:ext cx="236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nasale / buccale longue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réflexe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543623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inversée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l="48991" t="31202" r="8518" b="18606"/>
          <a:stretch/>
        </p:blipFill>
        <p:spPr>
          <a:xfrm>
            <a:off x="4023361" y="1934108"/>
            <a:ext cx="2785402" cy="184984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54" y="1934108"/>
            <a:ext cx="2774771" cy="1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RESPIRER</a:t>
            </a:r>
            <a:endParaRPr lang="fr-FR" dirty="0"/>
          </a:p>
        </p:txBody>
      </p:sp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5072526" y="1241559"/>
            <a:ext cx="5616575" cy="4997450"/>
          </a:xfrm>
        </p:spPr>
        <p:txBody>
          <a:bodyPr>
            <a:normAutofit lnSpcReduction="10000"/>
          </a:bodyPr>
          <a:lstStyle/>
          <a:p>
            <a:pPr lvl="1" eaLnBrk="1" hangingPunct="1"/>
            <a:endParaRPr lang="fr-FR" altLang="fr-FR" sz="3200" dirty="0"/>
          </a:p>
          <a:p>
            <a:pPr lvl="1" eaLnBrk="1" hangingPunct="1"/>
            <a:r>
              <a:rPr lang="fr-FR" altLang="fr-FR" sz="3200" dirty="0"/>
              <a:t>  LA PRIORITE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fr-FR" altLang="fr-FR" sz="3200" dirty="0"/>
          </a:p>
          <a:p>
            <a:pPr lvl="1" eaLnBrk="1" hangingPunct="1"/>
            <a:r>
              <a:rPr lang="fr-FR" altLang="fr-FR" sz="3200" dirty="0"/>
              <a:t>ENJEU DE L’ ACTIVITE</a:t>
            </a:r>
          </a:p>
          <a:p>
            <a:pPr lvl="1" eaLnBrk="1" hangingPunct="1"/>
            <a:endParaRPr lang="fr-FR" altLang="fr-FR" sz="3200" dirty="0"/>
          </a:p>
          <a:p>
            <a:pPr lvl="1" eaLnBrk="1" hangingPunct="1"/>
            <a:r>
              <a:rPr lang="fr-FR" altLang="fr-FR" sz="3200" dirty="0"/>
              <a:t>INSPIRER, EXPIRER </a:t>
            </a:r>
            <a:r>
              <a:rPr lang="fr-FR" altLang="fr-FR" sz="3200" dirty="0" smtClean="0"/>
              <a:t>…</a:t>
            </a:r>
            <a:endParaRPr lang="fr-FR" altLang="fr-FR" sz="32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                                            C’est gagné !</a:t>
            </a:r>
          </a:p>
        </p:txBody>
      </p:sp>
      <p:pic>
        <p:nvPicPr>
          <p:cNvPr id="36868" name="Picture 4" descr="C:\Users\Benoit\Pictures\NATATION\bulles - bou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30" y="2374241"/>
            <a:ext cx="35290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5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1774825" y="549275"/>
            <a:ext cx="4038600" cy="5576888"/>
          </a:xfrm>
        </p:spPr>
        <p:txBody>
          <a:bodyPr/>
          <a:lstStyle/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 smtClean="0"/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fr-FR" sz="3600" dirty="0"/>
              <a:t> 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L</a:t>
            </a:r>
            <a:r>
              <a:rPr lang="fr-FR" sz="3600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« baigneur » </a:t>
            </a:r>
            <a:endParaRPr lang="fr-FR" sz="3200" dirty="0"/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fr-FR" sz="3200" dirty="0"/>
              <a:t> 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se déplace en permanence la tête en dehors de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</a:rPr>
              <a:t>l’eau</a:t>
            </a:r>
            <a:endParaRPr lang="fr-F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7891" name="Picture 5" descr="C:\Users\Benoit\Pictures\NATATION\boy-swimmer-clipart-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215" y="1979612"/>
            <a:ext cx="4038600" cy="2716213"/>
          </a:xfrm>
          <a:noFill/>
        </p:spPr>
      </p:pic>
    </p:spTree>
    <p:extLst>
      <p:ext uri="{BB962C8B-B14F-4D97-AF65-F5344CB8AC3E}">
        <p14:creationId xmlns:p14="http://schemas.microsoft.com/office/powerpoint/2010/main" val="11506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2073276" y="317500"/>
            <a:ext cx="8042275" cy="750888"/>
          </a:xfrm>
        </p:spPr>
        <p:txBody>
          <a:bodyPr/>
          <a:lstStyle/>
          <a:p>
            <a:pPr>
              <a:defRPr/>
            </a:pPr>
            <a:r>
              <a:rPr lang="fr-FR" smtClean="0"/>
              <a:t>Le principe d’ Archimède</a:t>
            </a:r>
          </a:p>
        </p:txBody>
      </p:sp>
      <p:pic>
        <p:nvPicPr>
          <p:cNvPr id="7171" name="Picture 2" descr="C:\Users\Benoit\Pictures\archi5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4694" y="1788404"/>
            <a:ext cx="8199438" cy="3784600"/>
          </a:xfrm>
          <a:noFill/>
        </p:spPr>
      </p:pic>
    </p:spTree>
    <p:extLst>
      <p:ext uri="{BB962C8B-B14F-4D97-AF65-F5344CB8AC3E}">
        <p14:creationId xmlns:p14="http://schemas.microsoft.com/office/powerpoint/2010/main" val="21200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1514" y="3644901"/>
            <a:ext cx="88626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400" dirty="0"/>
              <a:t> </a:t>
            </a:r>
            <a:endParaRPr lang="fr-FR" sz="2400" dirty="0" smtClean="0"/>
          </a:p>
          <a:p>
            <a:pPr algn="ctr" eaLnBrk="1" hangingPunct="1">
              <a:defRPr/>
            </a:pPr>
            <a:r>
              <a:rPr lang="fr-FR" sz="3200" dirty="0" smtClean="0"/>
              <a:t>le </a:t>
            </a:r>
            <a:r>
              <a:rPr lang="fr-FR" sz="3200" dirty="0"/>
              <a:t>« </a:t>
            </a:r>
            <a:r>
              <a:rPr lang="fr-FR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nageur</a:t>
            </a:r>
            <a:r>
              <a:rPr lang="fr-FR" sz="3200" dirty="0"/>
              <a:t> » </a:t>
            </a:r>
            <a:r>
              <a:rPr lang="fr-FR" sz="2800" dirty="0"/>
              <a:t>: temps d’immersion de la tête</a:t>
            </a:r>
          </a:p>
          <a:p>
            <a:pPr lvl="2" eaLnBrk="1" hangingPunct="1">
              <a:defRPr/>
            </a:pPr>
            <a:r>
              <a:rPr lang="fr-FR" sz="2800" dirty="0"/>
              <a:t> </a:t>
            </a:r>
          </a:p>
          <a:p>
            <a:pPr lvl="2" eaLnBrk="1" hangingPunct="1">
              <a:defRPr/>
            </a:pPr>
            <a:r>
              <a:rPr lang="fr-FR" sz="2800" dirty="0">
                <a:solidFill>
                  <a:srgbClr val="FFC000"/>
                </a:solidFill>
              </a:rPr>
              <a:t>combine expiration aquatique </a:t>
            </a:r>
            <a:endParaRPr lang="fr-FR" sz="2800" dirty="0" smtClean="0">
              <a:solidFill>
                <a:srgbClr val="FFC000"/>
              </a:solidFill>
            </a:endParaRPr>
          </a:p>
          <a:p>
            <a:pPr lvl="2" eaLnBrk="1" hangingPunct="1">
              <a:defRPr/>
            </a:pPr>
            <a:r>
              <a:rPr lang="fr-FR" sz="2800" dirty="0" smtClean="0">
                <a:solidFill>
                  <a:srgbClr val="FFC000"/>
                </a:solidFill>
              </a:rPr>
              <a:t>et </a:t>
            </a:r>
            <a:r>
              <a:rPr lang="fr-FR" sz="2800" dirty="0">
                <a:solidFill>
                  <a:srgbClr val="FFC000"/>
                </a:solidFill>
              </a:rPr>
              <a:t>inspiration plus ou moins brève aérienne</a:t>
            </a:r>
          </a:p>
        </p:txBody>
      </p:sp>
      <p:pic>
        <p:nvPicPr>
          <p:cNvPr id="38915" name="Picture 2" descr="C:\Users\Benoit\Pictures\NATATION\thW9YZPUL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6" y="350448"/>
            <a:ext cx="6206848" cy="29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9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 dirty="0">
                <a:solidFill>
                  <a:srgbClr val="0000FF"/>
                </a:solidFill>
                <a:latin typeface="News Gothic MT" pitchFamily="-96" charset="0"/>
              </a:rPr>
              <a:t>La propulsion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9800" y="1981201"/>
            <a:ext cx="7766050" cy="4589463"/>
            <a:chOff x="432" y="1248"/>
            <a:chExt cx="4892" cy="2891"/>
          </a:xfrm>
        </p:grpSpPr>
        <p:grpSp>
          <p:nvGrpSpPr>
            <p:cNvPr id="39940" name="Group 3"/>
            <p:cNvGrpSpPr>
              <a:grpSpLocks/>
            </p:cNvGrpSpPr>
            <p:nvPr/>
          </p:nvGrpSpPr>
          <p:grpSpPr bwMode="auto">
            <a:xfrm>
              <a:off x="2687" y="1920"/>
              <a:ext cx="2633" cy="2149"/>
              <a:chOff x="2687" y="1920"/>
              <a:chExt cx="2633" cy="2149"/>
            </a:xfrm>
          </p:grpSpPr>
          <p:sp>
            <p:nvSpPr>
              <p:cNvPr id="39956" name="AutoShape 4"/>
              <p:cNvSpPr>
                <a:spLocks noChangeArrowheads="1"/>
              </p:cNvSpPr>
              <p:nvPr/>
            </p:nvSpPr>
            <p:spPr bwMode="auto">
              <a:xfrm>
                <a:off x="2687" y="1920"/>
                <a:ext cx="2633" cy="2149"/>
              </a:xfrm>
              <a:prstGeom prst="roundRect">
                <a:avLst>
                  <a:gd name="adj" fmla="val 4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7" name="Text Box 5"/>
              <p:cNvSpPr txBox="1">
                <a:spLocks noChangeArrowheads="1"/>
              </p:cNvSpPr>
              <p:nvPr/>
            </p:nvSpPr>
            <p:spPr bwMode="auto">
              <a:xfrm>
                <a:off x="2687" y="1920"/>
                <a:ext cx="2633" cy="1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Jambes équilibratrices et motrices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Bras moteurs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Appuis fuyants et mouvants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Résistance de l’eau réelle et non négligeable</a:t>
                </a:r>
              </a:p>
            </p:txBody>
          </p:sp>
        </p:grpSp>
        <p:grpSp>
          <p:nvGrpSpPr>
            <p:cNvPr id="39941" name="Group 6"/>
            <p:cNvGrpSpPr>
              <a:grpSpLocks/>
            </p:cNvGrpSpPr>
            <p:nvPr/>
          </p:nvGrpSpPr>
          <p:grpSpPr bwMode="auto">
            <a:xfrm>
              <a:off x="432" y="1920"/>
              <a:ext cx="2251" cy="2219"/>
              <a:chOff x="432" y="1920"/>
              <a:chExt cx="2251" cy="2219"/>
            </a:xfrm>
          </p:grpSpPr>
          <p:sp>
            <p:nvSpPr>
              <p:cNvPr id="39954" name="AutoShape 7"/>
              <p:cNvSpPr>
                <a:spLocks noChangeArrowheads="1"/>
              </p:cNvSpPr>
              <p:nvPr/>
            </p:nvSpPr>
            <p:spPr bwMode="auto">
              <a:xfrm>
                <a:off x="432" y="1920"/>
                <a:ext cx="2251" cy="2149"/>
              </a:xfrm>
              <a:prstGeom prst="roundRect">
                <a:avLst>
                  <a:gd name="adj" fmla="val 4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5" name="Text Box 8"/>
              <p:cNvSpPr txBox="1">
                <a:spLocks noChangeArrowheads="1"/>
              </p:cNvSpPr>
              <p:nvPr/>
            </p:nvSpPr>
            <p:spPr bwMode="auto">
              <a:xfrm>
                <a:off x="432" y="1920"/>
                <a:ext cx="2251" cy="2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Jambes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motrices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Bras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équilibrateurs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Appuis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fixes et       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solides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Résistance de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l’air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négligeable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endParaRPr lang="en-GB" altLang="fr-FR" dirty="0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39942" name="Group 9"/>
            <p:cNvGrpSpPr>
              <a:grpSpLocks/>
            </p:cNvGrpSpPr>
            <p:nvPr/>
          </p:nvGrpSpPr>
          <p:grpSpPr bwMode="auto">
            <a:xfrm>
              <a:off x="2687" y="1248"/>
              <a:ext cx="2633" cy="647"/>
              <a:chOff x="2687" y="1248"/>
              <a:chExt cx="2633" cy="647"/>
            </a:xfrm>
          </p:grpSpPr>
          <p:sp>
            <p:nvSpPr>
              <p:cNvPr id="39952" name="AutoShape 10"/>
              <p:cNvSpPr>
                <a:spLocks noChangeArrowheads="1"/>
              </p:cNvSpPr>
              <p:nvPr/>
            </p:nvSpPr>
            <p:spPr bwMode="auto">
              <a:xfrm>
                <a:off x="2687" y="1248"/>
                <a:ext cx="2633" cy="647"/>
              </a:xfrm>
              <a:prstGeom prst="roundRect">
                <a:avLst>
                  <a:gd name="adj" fmla="val 15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3" name="Text Box 11"/>
              <p:cNvSpPr txBox="1">
                <a:spLocks noChangeArrowheads="1"/>
              </p:cNvSpPr>
              <p:nvPr/>
            </p:nvSpPr>
            <p:spPr bwMode="auto">
              <a:xfrm>
                <a:off x="2687" y="1248"/>
                <a:ext cx="2633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9943" name="Group 12"/>
            <p:cNvGrpSpPr>
              <a:grpSpLocks/>
            </p:cNvGrpSpPr>
            <p:nvPr/>
          </p:nvGrpSpPr>
          <p:grpSpPr bwMode="auto">
            <a:xfrm>
              <a:off x="432" y="1248"/>
              <a:ext cx="2251" cy="647"/>
              <a:chOff x="432" y="1248"/>
              <a:chExt cx="2251" cy="647"/>
            </a:xfrm>
          </p:grpSpPr>
          <p:sp>
            <p:nvSpPr>
              <p:cNvPr id="39950" name="AutoShape 13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2251" cy="647"/>
              </a:xfrm>
              <a:prstGeom prst="roundRect">
                <a:avLst>
                  <a:gd name="adj" fmla="val 15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1" name="Text Box 14"/>
              <p:cNvSpPr txBox="1">
                <a:spLocks noChangeArrowheads="1"/>
              </p:cNvSpPr>
              <p:nvPr/>
            </p:nvSpPr>
            <p:spPr bwMode="auto">
              <a:xfrm>
                <a:off x="432" y="1248"/>
                <a:ext cx="2251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9944" name="Line 15"/>
            <p:cNvSpPr>
              <a:spLocks noChangeShapeType="1"/>
            </p:cNvSpPr>
            <p:nvPr/>
          </p:nvSpPr>
          <p:spPr bwMode="auto">
            <a:xfrm>
              <a:off x="432" y="1248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5" name="Line 16"/>
            <p:cNvSpPr>
              <a:spLocks noChangeShapeType="1"/>
            </p:cNvSpPr>
            <p:nvPr/>
          </p:nvSpPr>
          <p:spPr bwMode="auto">
            <a:xfrm>
              <a:off x="432" y="1920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6" name="Line 17"/>
            <p:cNvSpPr>
              <a:spLocks noChangeShapeType="1"/>
            </p:cNvSpPr>
            <p:nvPr/>
          </p:nvSpPr>
          <p:spPr bwMode="auto">
            <a:xfrm>
              <a:off x="432" y="4072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7" name="Line 18"/>
            <p:cNvSpPr>
              <a:spLocks noChangeShapeType="1"/>
            </p:cNvSpPr>
            <p:nvPr/>
          </p:nvSpPr>
          <p:spPr bwMode="auto">
            <a:xfrm>
              <a:off x="432" y="1248"/>
              <a:ext cx="0" cy="282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8" name="Line 19"/>
            <p:cNvSpPr>
              <a:spLocks noChangeShapeType="1"/>
            </p:cNvSpPr>
            <p:nvPr/>
          </p:nvSpPr>
          <p:spPr bwMode="auto">
            <a:xfrm>
              <a:off x="2687" y="1248"/>
              <a:ext cx="0" cy="28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9" name="Line 20"/>
            <p:cNvSpPr>
              <a:spLocks noChangeShapeType="1"/>
            </p:cNvSpPr>
            <p:nvPr/>
          </p:nvSpPr>
          <p:spPr bwMode="auto">
            <a:xfrm>
              <a:off x="5324" y="1248"/>
              <a:ext cx="0" cy="282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38335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72" y="2078654"/>
            <a:ext cx="3518530" cy="15411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PROPULSION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Résistance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Bras :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2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Jambes :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1245411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Appuis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420261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aible dans l’air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orte de l’eau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0261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équilibrateurs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43623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propulseurs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motrices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765373" y="5048297"/>
            <a:ext cx="351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é</a:t>
            </a:r>
            <a:r>
              <a:rPr lang="fr-FR" dirty="0" err="1" smtClean="0"/>
              <a:t>quilibratrices</a:t>
            </a:r>
            <a:r>
              <a:rPr lang="fr-FR" dirty="0" smtClean="0"/>
              <a:t> et propulsives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66187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fixes, solides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543623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uyants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/>
          <a:srcRect l="56668" t="29086" r="10680" b="32452"/>
          <a:stretch/>
        </p:blipFill>
        <p:spPr>
          <a:xfrm>
            <a:off x="4227756" y="2073194"/>
            <a:ext cx="2335329" cy="15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L’ EVOLUTION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1979612" y="1839669"/>
            <a:ext cx="8229600" cy="4708525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fr-FR" altLang="fr-FR" sz="3200" dirty="0">
                <a:solidFill>
                  <a:srgbClr val="FFC000"/>
                </a:solidFill>
              </a:rPr>
              <a:t>DU TERRIEN AU </a:t>
            </a:r>
            <a:r>
              <a:rPr lang="fr-FR" altLang="fr-FR" sz="3200" dirty="0" smtClean="0">
                <a:solidFill>
                  <a:srgbClr val="FFC000"/>
                </a:solidFill>
              </a:rPr>
              <a:t>NAGEUR</a:t>
            </a:r>
            <a:endParaRPr lang="fr-FR" altLang="fr-FR" dirty="0" smtClean="0">
              <a:solidFill>
                <a:srgbClr val="FFC000"/>
              </a:solidFill>
            </a:endParaRPr>
          </a:p>
          <a:p>
            <a:pPr algn="just" eaLnBrk="1" hangingPunct="1"/>
            <a:r>
              <a:rPr lang="fr-FR" alt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L’enfant inhibé, paralysé</a:t>
            </a:r>
          </a:p>
          <a:p>
            <a:pPr algn="just" eaLnBrk="1" hangingPunct="1"/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 L’enfant marcheur, pataugeur</a:t>
            </a:r>
          </a:p>
          <a:p>
            <a:pPr algn="just" eaLnBrk="1" hangingPunct="1"/>
            <a:r>
              <a:rPr lang="fr-FR" alt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L’enfant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flotteur</a:t>
            </a:r>
          </a:p>
          <a:p>
            <a:pPr algn="just" eaLnBrk="1" hangingPunct="1"/>
            <a:r>
              <a:rPr lang="fr-FR" alt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L’enfant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glisseur – pilote</a:t>
            </a:r>
          </a:p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3031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Marcheur</a:t>
            </a:r>
          </a:p>
        </p:txBody>
      </p:sp>
      <p:pic>
        <p:nvPicPr>
          <p:cNvPr id="44035" name="Espace réservé du contenu 5" descr="IMG_0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5" y="2057400"/>
            <a:ext cx="3276600" cy="3657600"/>
          </a:xfrm>
        </p:spPr>
      </p:pic>
      <p:pic>
        <p:nvPicPr>
          <p:cNvPr id="44036" name="Image 6" descr="IMG_01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04" y="2059609"/>
            <a:ext cx="3717899" cy="36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Flotteur</a:t>
            </a:r>
          </a:p>
        </p:txBody>
      </p:sp>
      <p:pic>
        <p:nvPicPr>
          <p:cNvPr id="45059" name="Espace réservé du contenu 3" descr="IMG_01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86000"/>
            <a:ext cx="4267200" cy="4343400"/>
          </a:xfrm>
        </p:spPr>
      </p:pic>
      <p:pic>
        <p:nvPicPr>
          <p:cNvPr id="45060" name="Image 4" descr="IMG_0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638"/>
            <a:ext cx="4876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4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enoit\Pictures\NATATION\nager-25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95" y="2207971"/>
            <a:ext cx="3945067" cy="29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262427" y="724804"/>
            <a:ext cx="4978896" cy="850106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fr-FR" sz="41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Pilote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70" y="2207971"/>
            <a:ext cx="5344381" cy="29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2132856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4800" dirty="0"/>
              <a:t>PEDAGOGIE</a:t>
            </a:r>
          </a:p>
        </p:txBody>
      </p:sp>
    </p:spTree>
    <p:extLst>
      <p:ext uri="{BB962C8B-B14F-4D97-AF65-F5344CB8AC3E}">
        <p14:creationId xmlns:p14="http://schemas.microsoft.com/office/powerpoint/2010/main" val="22927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ELEMENTS ESSENTIELS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9611" y="2097088"/>
            <a:ext cx="9218271" cy="4249737"/>
          </a:xfrm>
        </p:spPr>
        <p:txBody>
          <a:bodyPr/>
          <a:lstStyle/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L’aménagement matériel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	 </a:t>
            </a:r>
            <a:r>
              <a:rPr lang="fr-FR" dirty="0" smtClean="0">
                <a:solidFill>
                  <a:srgbClr val="F818DD"/>
                </a:solidFill>
                <a:latin typeface="Calibri" pitchFamily="34" charset="0"/>
                <a:cs typeface="Calibri" pitchFamily="34" charset="0"/>
              </a:rPr>
              <a:t>ATTRACTIF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     qui donne envie d’entrer en activité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		 </a:t>
            </a:r>
            <a:r>
              <a:rPr lang="fr-FR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FACILITATEUR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qui permet de réussir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	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INDUCTEUR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   qui suscite des conduites motrices particulières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La trame de variance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les variables pour simplifier ou complexifier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800" i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8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      Matériel </a:t>
            </a:r>
            <a:r>
              <a:rPr lang="fr-FR" sz="2800" i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– Espace – Temps - Les autres - Le corps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1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AMENAGEMENT MATERIEL Maternelle</a:t>
            </a:r>
          </a:p>
        </p:txBody>
      </p:sp>
      <p:pic>
        <p:nvPicPr>
          <p:cNvPr id="51203" name="Espace réservé du contenu 3" descr="IMG_02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637" y="1839352"/>
            <a:ext cx="6305550" cy="4708525"/>
          </a:xfrm>
        </p:spPr>
      </p:pic>
    </p:spTree>
    <p:extLst>
      <p:ext uri="{BB962C8B-B14F-4D97-AF65-F5344CB8AC3E}">
        <p14:creationId xmlns:p14="http://schemas.microsoft.com/office/powerpoint/2010/main" val="16123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JE  FLOTTE , TU FLOTTES …</a:t>
            </a:r>
            <a:endParaRPr lang="fr-FR" dirty="0"/>
          </a:p>
        </p:txBody>
      </p:sp>
      <p:pic>
        <p:nvPicPr>
          <p:cNvPr id="8195" name="Picture 2" descr="C:\Users\Benoit\Pictures\NATATION\etoile de m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5" y="2249488"/>
            <a:ext cx="6296376" cy="3541712"/>
          </a:xfrm>
          <a:noFill/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808412" y="2249488"/>
            <a:ext cx="457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Vivre l’eau, ressentir les effets  de </a:t>
            </a:r>
            <a:r>
              <a:rPr lang="fr-FR" altLang="fr-FR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l’eau :    </a:t>
            </a: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	ressentir la poussée d’ Archimède </a:t>
            </a:r>
            <a:endParaRPr lang="fr-FR" altLang="fr-FR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Expérimenter  </a:t>
            </a: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et ressentir la flottabilité </a:t>
            </a:r>
            <a:endParaRPr lang="fr-FR" altLang="fr-FR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916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EN Petite profondeur</a:t>
            </a:r>
          </a:p>
        </p:txBody>
      </p:sp>
      <p:pic>
        <p:nvPicPr>
          <p:cNvPr id="52227" name="Espace réservé du contenu 7" descr="IMG_02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017" y="1740877"/>
            <a:ext cx="7604125" cy="4876800"/>
          </a:xfrm>
        </p:spPr>
      </p:pic>
    </p:spTree>
    <p:extLst>
      <p:ext uri="{BB962C8B-B14F-4D97-AF65-F5344CB8AC3E}">
        <p14:creationId xmlns:p14="http://schemas.microsoft.com/office/powerpoint/2010/main" val="41612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Ateliers - parcours…</a:t>
            </a:r>
          </a:p>
        </p:txBody>
      </p:sp>
      <p:pic>
        <p:nvPicPr>
          <p:cNvPr id="53251" name="Espace réservé du contenu 3" descr="IMG_009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5988" y="1853420"/>
            <a:ext cx="6276975" cy="4708525"/>
          </a:xfrm>
        </p:spPr>
      </p:pic>
    </p:spTree>
    <p:extLst>
      <p:ext uri="{BB962C8B-B14F-4D97-AF65-F5344CB8AC3E}">
        <p14:creationId xmlns:p14="http://schemas.microsoft.com/office/powerpoint/2010/main" val="6501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Cage à écureuils – cordes…</a:t>
            </a:r>
          </a:p>
        </p:txBody>
      </p:sp>
      <p:pic>
        <p:nvPicPr>
          <p:cNvPr id="54275" name="Espace réservé du contenu 3" descr="IMG_00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327" y="1909690"/>
            <a:ext cx="6276975" cy="4708525"/>
          </a:xfrm>
        </p:spPr>
      </p:pic>
    </p:spTree>
    <p:extLst>
      <p:ext uri="{BB962C8B-B14F-4D97-AF65-F5344CB8AC3E}">
        <p14:creationId xmlns:p14="http://schemas.microsoft.com/office/powerpoint/2010/main" val="15408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Bi-glisse – rocher - toboggan</a:t>
            </a:r>
          </a:p>
        </p:txBody>
      </p:sp>
      <p:pic>
        <p:nvPicPr>
          <p:cNvPr id="55299" name="Espace réservé du contenu 9" descr="IMG_02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5394" y="2001044"/>
            <a:ext cx="3244850" cy="4343400"/>
          </a:xfrm>
        </p:spPr>
      </p:pic>
      <p:pic>
        <p:nvPicPr>
          <p:cNvPr id="55300" name="Image 3" descr="IMG_0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1964992"/>
            <a:ext cx="3018351" cy="43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4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Espace réservé du contenu 3" descr="IMG_00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684" y="2164080"/>
            <a:ext cx="4022725" cy="3733800"/>
          </a:xfrm>
        </p:spPr>
      </p:pic>
      <p:pic>
        <p:nvPicPr>
          <p:cNvPr id="56323" name="Image 4" descr="IMG_00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09" y="846275"/>
            <a:ext cx="3100991" cy="237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age 7" descr="IMG_00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97" y="3530991"/>
            <a:ext cx="3090203" cy="30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ZoneTexte 5"/>
          <p:cNvSpPr txBox="1">
            <a:spLocks noChangeArrowheads="1"/>
          </p:cNvSpPr>
          <p:nvPr/>
        </p:nvSpPr>
        <p:spPr bwMode="auto">
          <a:xfrm>
            <a:off x="1111347" y="846275"/>
            <a:ext cx="6963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latin typeface="News Gothic MT" pitchFamily="-96" charset="0"/>
              </a:rPr>
              <a:t>TAPIS </a:t>
            </a:r>
            <a:r>
              <a:rPr lang="fr-FR" altLang="fr-FR" dirty="0">
                <a:latin typeface="News Gothic MT" pitchFamily="-96" charset="0"/>
              </a:rPr>
              <a:t>- </a:t>
            </a:r>
            <a:r>
              <a:rPr lang="fr-FR" altLang="fr-FR" dirty="0" smtClean="0">
                <a:latin typeface="News Gothic MT" pitchFamily="-96" charset="0"/>
              </a:rPr>
              <a:t>FRITES – CERCEAUX ….</a:t>
            </a:r>
            <a:endParaRPr lang="fr-FR" altLang="fr-FR" dirty="0">
              <a:latin typeface="News Gothic MT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AMENAGEMENT MATERIEL Elémentaire</a:t>
            </a:r>
          </a:p>
        </p:txBody>
      </p:sp>
      <p:pic>
        <p:nvPicPr>
          <p:cNvPr id="57347" name="Espace réservé du contenu 3" descr="IMG_00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9112" y="1912938"/>
            <a:ext cx="3530600" cy="4708525"/>
          </a:xfrm>
        </p:spPr>
      </p:pic>
      <p:sp>
        <p:nvSpPr>
          <p:cNvPr id="57348" name="ZoneTexte 3"/>
          <p:cNvSpPr txBox="1">
            <a:spLocks noChangeArrowheads="1"/>
          </p:cNvSpPr>
          <p:nvPr/>
        </p:nvSpPr>
        <p:spPr bwMode="auto">
          <a:xfrm>
            <a:off x="2566989" y="4005264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latin typeface="Arial" panose="020B0604020202020204" pitchFamily="34" charset="0"/>
              </a:rPr>
              <a:t>Tapis</a:t>
            </a:r>
          </a:p>
        </p:txBody>
      </p:sp>
      <p:sp>
        <p:nvSpPr>
          <p:cNvPr id="57349" name="ZoneTexte 4"/>
          <p:cNvSpPr txBox="1">
            <a:spLocks noChangeArrowheads="1"/>
          </p:cNvSpPr>
          <p:nvPr/>
        </p:nvSpPr>
        <p:spPr bwMode="auto">
          <a:xfrm>
            <a:off x="2566989" y="3006726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latin typeface="Calibri" panose="020F0502020204030204" pitchFamily="34" charset="0"/>
                <a:cs typeface="Calibri" panose="020F0502020204030204" pitchFamily="34" charset="0"/>
              </a:rPr>
              <a:t>Echelles</a:t>
            </a:r>
          </a:p>
        </p:txBody>
      </p:sp>
    </p:spTree>
    <p:extLst>
      <p:ext uri="{BB962C8B-B14F-4D97-AF65-F5344CB8AC3E}">
        <p14:creationId xmlns:p14="http://schemas.microsoft.com/office/powerpoint/2010/main" val="31924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En grande profondeur</a:t>
            </a:r>
          </a:p>
        </p:txBody>
      </p:sp>
      <p:pic>
        <p:nvPicPr>
          <p:cNvPr id="58371" name="Espace réservé du contenu 13" descr="IMG_02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5141" y="1752600"/>
            <a:ext cx="3860689" cy="4419600"/>
          </a:xfrm>
        </p:spPr>
      </p:pic>
      <p:pic>
        <p:nvPicPr>
          <p:cNvPr id="58372" name="Image 11" descr="IMG_0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37798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toboggan – l’échelle</a:t>
            </a:r>
          </a:p>
        </p:txBody>
      </p:sp>
      <p:pic>
        <p:nvPicPr>
          <p:cNvPr id="59395" name="Espace réservé du contenu 3" descr="IMG_008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1389" y="2019300"/>
            <a:ext cx="3257550" cy="4343400"/>
          </a:xfrm>
        </p:spPr>
      </p:pic>
      <p:pic>
        <p:nvPicPr>
          <p:cNvPr id="59396" name="Image 4" descr="IMG_0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22" y="2028864"/>
            <a:ext cx="3419327" cy="434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3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2420888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4800" dirty="0" smtClean="0"/>
              <a:t>A TRAVAILLER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9702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IMG_0121.MOV" descr="Macintosh HD:Users:benoitsylvie:Desktop:Fontaine d'Ouche 2015:IMG_0121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052514"/>
            <a:ext cx="46450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G_0132.MOV" descr="Macintosh HD:Users:benoitsylvie:Desktop:Fontaine d'Ouche 2015:IMG_0132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2869" y="503640"/>
            <a:ext cx="3316508" cy="5446312"/>
          </a:xfrm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735639" y="447677"/>
            <a:ext cx="45720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ENTRER DANS L’ EAU</a:t>
            </a: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133601" y="6165850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sautant du bord,  en descendant à </a:t>
            </a:r>
            <a:r>
              <a:rPr lang="fr-FR" altLang="fr-F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l’échelle …</a:t>
            </a:r>
            <a:endParaRPr lang="fr-FR" altLang="fr-FR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508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04559" y="418978"/>
            <a:ext cx="8791575" cy="2387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LES TEXTES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2980472"/>
            <a:ext cx="6400800" cy="2689225"/>
          </a:xfrm>
        </p:spPr>
        <p:txBody>
          <a:bodyPr>
            <a:normAutofit/>
          </a:bodyPr>
          <a:lstStyle/>
          <a:p>
            <a:pPr>
              <a:defRPr/>
            </a:pPr>
            <a:endParaRPr lang="fr-FR" dirty="0" smtClean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 smtClean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Programmes </a:t>
            </a:r>
            <a:endParaRPr lang="fr-FR" sz="3600" b="1" dirty="0">
              <a:solidFill>
                <a:srgbClr val="F468D6"/>
              </a:solidFill>
              <a:latin typeface="Calibri" pitchFamily="34" charset="0"/>
              <a:cs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Circulaire du </a:t>
            </a:r>
            <a:r>
              <a:rPr lang="fr-FR" sz="3600" b="1" dirty="0" smtClean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28-02-2022</a:t>
            </a:r>
            <a:endParaRPr lang="fr-FR" sz="3600" b="1" dirty="0">
              <a:solidFill>
                <a:srgbClr val="F468D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4" descr="IMG_0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02" y="847054"/>
            <a:ext cx="37147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 4" descr="IMG_02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16" y="847054"/>
            <a:ext cx="3765159" cy="47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2068512" y="5800091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plongeoir                                                   </a:t>
            </a: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rocher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1563" y="248548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sautant :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Espace réservé du contenu 11" descr="IMG_03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649" y="2104098"/>
            <a:ext cx="4311989" cy="3221501"/>
          </a:xfrm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707918" y="1409602"/>
            <a:ext cx="36374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glissant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7376769" y="1409602"/>
            <a:ext cx="21002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plongeant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9695" t="34471" r="11328" b="21491"/>
          <a:stretch/>
        </p:blipFill>
        <p:spPr>
          <a:xfrm>
            <a:off x="6541830" y="2104097"/>
            <a:ext cx="3770142" cy="32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IMG_0129.MOV" descr="Macintosh HD:Users:benoitsylvie:Desktop:Fontaine d'Ouche 2015:IMG_0129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038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2411109" y="507428"/>
            <a:ext cx="2905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dirty="0" smtClean="0">
                <a:latin typeface="Arial" panose="020B0604020202020204" pitchFamily="34" charset="0"/>
              </a:rPr>
              <a:t>S’ IMMERGER</a:t>
            </a:r>
            <a:endParaRPr lang="fr-FR" altLang="fr-FR" sz="3200" dirty="0">
              <a:latin typeface="Arial" panose="020B0604020202020204" pitchFamily="34" charset="0"/>
            </a:endParaRPr>
          </a:p>
        </p:txBody>
      </p:sp>
      <p:pic>
        <p:nvPicPr>
          <p:cNvPr id="64516" name="Picture 5" descr="C:\Users\Benoit\Pictures\NATATION\ob_a174fe_ponyo-sosuke-sous-eau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277939"/>
            <a:ext cx="3889375" cy="2232025"/>
          </a:xfrm>
          <a:noFill/>
        </p:spPr>
      </p:pic>
      <p:pic>
        <p:nvPicPr>
          <p:cNvPr id="64517" name="Picture 7" descr="Résultat d’images pour enfant à la pis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2" y="3695700"/>
            <a:ext cx="34559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1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>
          <a:xfrm>
            <a:off x="5620079" y="499721"/>
            <a:ext cx="4618856" cy="5620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          </a:t>
            </a:r>
            <a:r>
              <a:rPr lang="fr-FR" b="0" dirty="0" smtClean="0">
                <a:solidFill>
                  <a:schemeClr val="tx1"/>
                </a:solidFill>
              </a:rPr>
              <a:t>S’équilibrer</a:t>
            </a:r>
          </a:p>
        </p:txBody>
      </p:sp>
      <p:pic>
        <p:nvPicPr>
          <p:cNvPr id="65539" name="Espace réservé du contenu 3" descr="IMG_01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74638"/>
            <a:ext cx="3257550" cy="4343400"/>
          </a:xfrm>
        </p:spPr>
      </p:pic>
      <p:pic>
        <p:nvPicPr>
          <p:cNvPr id="65540" name="Espace réservé du contenu 3" descr="IMG_02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74788"/>
            <a:ext cx="37449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1280160" y="5084764"/>
            <a:ext cx="4671378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 dos,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un support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mouvant …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3944938" y="1577630"/>
            <a:ext cx="82470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Sur </a:t>
            </a: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ventre, sans aide à la flottaison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45" y="2208700"/>
            <a:ext cx="4239285" cy="31753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56" y="1188394"/>
            <a:ext cx="3742006" cy="24230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56" y="3796386"/>
            <a:ext cx="3742006" cy="2806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17785" y="450166"/>
            <a:ext cx="445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Avec matériel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215233" y="237028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Se Déplacer</a:t>
            </a:r>
          </a:p>
        </p:txBody>
      </p:sp>
      <p:pic>
        <p:nvPicPr>
          <p:cNvPr id="4" name="IMG_0103.MOV" descr="Macintosh HD:Users:benoitsylvie:Desktop:Fontaine d'Ouche 2015:IMG_0103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33" y="1278487"/>
            <a:ext cx="3934207" cy="48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Résultat d’images pour enfant qui nage sur le 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71" y="1282216"/>
            <a:ext cx="29908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3" descr="http://www21.ac-lyon.fr/etab/ien/rhone/arbresle/IMG/jpg/Nager_sur_le_vent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52" y="1264753"/>
            <a:ext cx="3097213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43" y="4179928"/>
            <a:ext cx="3259018" cy="2148538"/>
          </a:xfrm>
          <a:prstGeom prst="rect">
            <a:avLst/>
          </a:prstGeom>
        </p:spPr>
      </p:pic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7769139" y="799886"/>
            <a:ext cx="1409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En surface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6203182" y="3091636"/>
            <a:ext cx="1338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Sur </a:t>
            </a: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le dos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9474944" y="3091635"/>
            <a:ext cx="1636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Sur </a:t>
            </a: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le ventre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ZoneTexte 7"/>
          <p:cNvSpPr txBox="1">
            <a:spLocks noChangeArrowheads="1"/>
          </p:cNvSpPr>
          <p:nvPr/>
        </p:nvSpPr>
        <p:spPr bwMode="auto">
          <a:xfrm>
            <a:off x="7781963" y="3715060"/>
            <a:ext cx="138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Sous l’eau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65533" y="5416062"/>
            <a:ext cx="181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Avec support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LES ENCHAINEMENTS D’ACTION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221651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r-FR" sz="3600" dirty="0"/>
              <a:t>Entrer dans l’eau en </a:t>
            </a:r>
            <a:r>
              <a:rPr lang="fr-FR" sz="3600" dirty="0" smtClean="0"/>
              <a:t>s’immergeant puis se déplacer</a:t>
            </a:r>
            <a:endParaRPr lang="fr-FR" sz="3600" dirty="0"/>
          </a:p>
          <a:p>
            <a:pPr>
              <a:defRPr/>
            </a:pPr>
            <a:endParaRPr lang="fr-FR" sz="3600" dirty="0"/>
          </a:p>
          <a:p>
            <a:pPr>
              <a:defRPr/>
            </a:pPr>
            <a:r>
              <a:rPr lang="fr-FR" sz="3600" dirty="0"/>
              <a:t>S’équilibrer pour se </a:t>
            </a:r>
            <a:r>
              <a:rPr lang="fr-FR" sz="3600" dirty="0" smtClean="0"/>
              <a:t>déplacer puis s’immerger</a:t>
            </a:r>
            <a:endParaRPr lang="fr-FR" sz="3600" dirty="0"/>
          </a:p>
          <a:p>
            <a:pPr>
              <a:defRPr/>
            </a:pPr>
            <a:endParaRPr lang="fr-FR" sz="3600" dirty="0"/>
          </a:p>
          <a:p>
            <a:pPr>
              <a:defRPr/>
            </a:pPr>
            <a:r>
              <a:rPr lang="fr-FR" sz="3600" dirty="0"/>
              <a:t>Se déplacer </a:t>
            </a:r>
            <a:r>
              <a:rPr lang="fr-FR" sz="3600" dirty="0" smtClean="0"/>
              <a:t>immergé puis s’équilibrer sur place</a:t>
            </a:r>
          </a:p>
          <a:p>
            <a:pPr marL="0" indent="0">
              <a:buNone/>
              <a:defRPr/>
            </a:pPr>
            <a:r>
              <a:rPr lang="fr-FR" sz="3600" dirty="0" smtClean="0"/>
              <a:t>                          </a:t>
            </a:r>
          </a:p>
          <a:p>
            <a:pPr marL="0" indent="0" algn="ctr">
              <a:buNone/>
              <a:defRPr/>
            </a:pPr>
            <a:r>
              <a:rPr lang="fr-FR" sz="3600" dirty="0" smtClean="0"/>
              <a:t> </a:t>
            </a:r>
            <a:r>
              <a:rPr lang="fr-FR" sz="3600" dirty="0" smtClean="0">
                <a:solidFill>
                  <a:srgbClr val="FFC000"/>
                </a:solidFill>
              </a:rPr>
              <a:t>Réaliser des parcours</a:t>
            </a:r>
          </a:p>
          <a:p>
            <a:pPr lvl="4">
              <a:buFont typeface="Wingdings 2" panose="05020102010507070707" pitchFamily="18" charset="2"/>
              <a:buNone/>
              <a:defRPr/>
            </a:pPr>
            <a:endParaRPr lang="fr-FR" dirty="0" smtClean="0"/>
          </a:p>
          <a:p>
            <a:pPr lvl="4">
              <a:buFont typeface="Wingdings 2" panose="05020102010507070707" pitchFamily="18" charset="2"/>
              <a:buNone/>
              <a:defRPr/>
            </a:pPr>
            <a:r>
              <a:rPr lang="fr-FR" dirty="0" smtClean="0"/>
              <a:t>				          </a:t>
            </a:r>
            <a:endParaRPr lang="fr-F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134076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800" dirty="0" smtClean="0"/>
              <a:t>REGLEMENTATION</a:t>
            </a:r>
            <a:endParaRPr lang="fr-FR" sz="4800" dirty="0"/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1774825" y="3132138"/>
            <a:ext cx="8642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Note de service du 28-02-2022</a:t>
            </a:r>
          </a:p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endParaRPr lang="fr-FR" altLang="fr-FR" sz="28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28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Enseignement de la natation scolaire</a:t>
            </a:r>
            <a:endParaRPr lang="fr-FR" altLang="fr-FR" sz="2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158" y="196487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TAUX D’ ENCADREMENT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                             </a:t>
            </a:r>
            <a:r>
              <a:rPr lang="fr-FR" sz="3200" dirty="0" smtClean="0"/>
              <a:t>PAR GROUPE classe</a:t>
            </a:r>
            <a:endParaRPr lang="fr-FR" sz="32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473631"/>
              </p:ext>
            </p:extLst>
          </p:nvPr>
        </p:nvGraphicFramePr>
        <p:xfrm>
          <a:off x="1280158" y="1575739"/>
          <a:ext cx="9917724" cy="507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023"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Maternelle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Élémentaire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Mat +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baseline="0" dirty="0" err="1" smtClean="0"/>
                        <a:t>Elem</a:t>
                      </a:r>
                      <a:endParaRPr lang="fr-FR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- de 20 élèves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algn="ctr"/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De 20 à 30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+</a:t>
                      </a:r>
                      <a:r>
                        <a:rPr lang="fr-FR" sz="1800" b="1" baseline="0" dirty="0" smtClean="0"/>
                        <a:t> de 30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4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4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217">
                <a:tc gridSpan="4"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0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1413" y="590383"/>
            <a:ext cx="9905998" cy="14785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dirty="0"/>
              <a:t>INTERVENANTS PROFESSIONNELS</a:t>
            </a:r>
          </a:p>
        </p:txBody>
      </p:sp>
      <p:sp>
        <p:nvSpPr>
          <p:cNvPr id="7168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787600"/>
            <a:ext cx="9905999" cy="4291990"/>
          </a:xfrm>
        </p:spPr>
        <p:txBody>
          <a:bodyPr>
            <a:normAutofit fontScale="775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r>
              <a:rPr lang="fr-FR" altLang="fr-FR" sz="3200" b="1" dirty="0">
                <a:solidFill>
                  <a:srgbClr val="C00000"/>
                </a:solidFill>
              </a:rPr>
              <a:t>Autorisation du directeur 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d’école</a:t>
            </a:r>
          </a:p>
          <a:p>
            <a:endParaRPr lang="fr-FR" altLang="fr-FR" sz="3200" b="1" dirty="0">
              <a:solidFill>
                <a:srgbClr val="FF0000"/>
              </a:solidFill>
            </a:endParaRPr>
          </a:p>
          <a:p>
            <a:r>
              <a:rPr lang="fr-FR" altLang="fr-FR" sz="3200" dirty="0"/>
              <a:t>Réputés agréés : </a:t>
            </a:r>
          </a:p>
          <a:p>
            <a:pPr lvl="2"/>
            <a:r>
              <a:rPr lang="fr-FR" altLang="fr-FR" sz="3200" dirty="0"/>
              <a:t>Carte Pro en cours de validité</a:t>
            </a:r>
          </a:p>
          <a:p>
            <a:pPr lvl="2"/>
            <a:r>
              <a:rPr lang="fr-FR" altLang="fr-FR" sz="3200" dirty="0"/>
              <a:t>Fonctionnaires agissant dans le cadre de leurs missions prévues par leur </a:t>
            </a:r>
            <a:r>
              <a:rPr lang="fr-FR" altLang="fr-FR" sz="3200" dirty="0" smtClean="0"/>
              <a:t>statut</a:t>
            </a:r>
          </a:p>
          <a:p>
            <a:pPr lvl="2"/>
            <a:endParaRPr lang="fr-FR" altLang="fr-FR" sz="3200" dirty="0"/>
          </a:p>
          <a:p>
            <a:r>
              <a:rPr lang="fr-FR" altLang="fr-FR" sz="3200" dirty="0"/>
              <a:t>Encadrent et enseignent</a:t>
            </a:r>
          </a:p>
          <a:p>
            <a:pPr lvl="2">
              <a:buFont typeface="Wingdings" panose="05000000000000000000" pitchFamily="2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149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DEPUIS   2011</a:t>
            </a:r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1668156" y="1727127"/>
            <a:ext cx="8852511" cy="4659605"/>
          </a:xfrm>
        </p:spPr>
        <p:txBody>
          <a:bodyPr>
            <a:normAutofit fontScale="62500" lnSpcReduction="20000"/>
          </a:bodyPr>
          <a:lstStyle/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sz="4100" dirty="0"/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i="1" dirty="0"/>
              <a:t>« Apprendre à nager à </a:t>
            </a:r>
            <a:r>
              <a:rPr lang="fr-FR" altLang="fr-FR" sz="4100" i="1" dirty="0">
                <a:solidFill>
                  <a:srgbClr val="FF0000"/>
                </a:solidFill>
              </a:rPr>
              <a:t>tous</a:t>
            </a:r>
            <a:r>
              <a:rPr lang="fr-FR" altLang="fr-FR" sz="4100" i="1" dirty="0"/>
              <a:t> les élèves est une </a:t>
            </a:r>
            <a:r>
              <a:rPr lang="fr-FR" altLang="fr-FR" sz="4100" i="1" dirty="0">
                <a:solidFill>
                  <a:srgbClr val="FF0000"/>
                </a:solidFill>
              </a:rPr>
              <a:t>priorité nationale </a:t>
            </a:r>
            <a:r>
              <a:rPr lang="fr-FR" altLang="fr-FR" sz="4100" i="1" dirty="0"/>
              <a:t>inscrite dans le socle commun de connaissances , de compétences et de culture »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b="1" dirty="0" smtClean="0">
                <a:solidFill>
                  <a:srgbClr val="FFFF00"/>
                </a:solidFill>
              </a:rPr>
              <a:t/>
            </a:r>
            <a:br>
              <a:rPr lang="fr-FR" altLang="fr-FR" sz="4100" b="1" dirty="0" smtClean="0">
                <a:solidFill>
                  <a:srgbClr val="FFFF00"/>
                </a:solidFill>
              </a:rPr>
            </a:br>
            <a:r>
              <a:rPr lang="fr-FR" altLang="fr-FR" sz="4100" b="1" dirty="0" smtClean="0">
                <a:solidFill>
                  <a:srgbClr val="FFC000"/>
                </a:solidFill>
              </a:rPr>
              <a:t>Réaffirmé </a:t>
            </a:r>
            <a:r>
              <a:rPr lang="fr-FR" altLang="fr-FR" sz="4100" b="1" dirty="0">
                <a:solidFill>
                  <a:srgbClr val="FFC000"/>
                </a:solidFill>
              </a:rPr>
              <a:t>dans les </a:t>
            </a:r>
            <a:r>
              <a:rPr lang="fr-FR" altLang="fr-FR" sz="4100" b="1" dirty="0" smtClean="0">
                <a:solidFill>
                  <a:srgbClr val="FFC000"/>
                </a:solidFill>
              </a:rPr>
              <a:t>textes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i="1" u="sng" dirty="0" smtClean="0">
                <a:solidFill>
                  <a:srgbClr val="FFC000"/>
                </a:solidFill>
              </a:rPr>
              <a:t>Circulaire du 23 juin 2021 : Sport - Education</a:t>
            </a:r>
            <a:r>
              <a:rPr lang="fr-FR" altLang="fr-FR" sz="4100" i="1" dirty="0" smtClean="0">
                <a:solidFill>
                  <a:srgbClr val="FFC000"/>
                </a:solidFill>
              </a:rPr>
              <a:t/>
            </a:r>
            <a:br>
              <a:rPr lang="fr-FR" altLang="fr-FR" sz="4100" i="1" dirty="0" smtClean="0">
                <a:solidFill>
                  <a:srgbClr val="FFC000"/>
                </a:solidFill>
              </a:rPr>
            </a:br>
            <a:r>
              <a:rPr lang="fr-FR" altLang="fr-FR" sz="4100" i="1" dirty="0" smtClean="0">
                <a:solidFill>
                  <a:srgbClr val="FFC000"/>
                </a:solidFill>
              </a:rPr>
              <a:t>« la priorité gouvernementale du savoir nager et l’introduction de l’aisance aquatique »</a:t>
            </a:r>
            <a:endParaRPr lang="fr-FR" altLang="fr-FR" sz="41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INTERVENANTS BENEVOLES</a:t>
            </a:r>
            <a:endParaRPr lang="fr-FR" dirty="0"/>
          </a:p>
        </p:txBody>
      </p:sp>
      <p:sp>
        <p:nvSpPr>
          <p:cNvPr id="72707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dirty="0" smtClean="0"/>
              <a:t>Agrément de l’IA –DASEN</a:t>
            </a:r>
          </a:p>
          <a:p>
            <a:r>
              <a:rPr lang="fr-FR" altLang="fr-FR" dirty="0" smtClean="0"/>
              <a:t>Autorisation du directeur</a:t>
            </a:r>
          </a:p>
          <a:p>
            <a:r>
              <a:rPr lang="fr-FR" altLang="fr-FR" dirty="0" smtClean="0"/>
              <a:t>Vérification compétences et honorabilité </a:t>
            </a:r>
          </a:p>
          <a:p>
            <a:r>
              <a:rPr lang="fr-FR" altLang="fr-FR" dirty="0" smtClean="0"/>
              <a:t>Assiste enseignant</a:t>
            </a:r>
          </a:p>
          <a:p>
            <a:r>
              <a:rPr lang="fr-FR" altLang="fr-FR" dirty="0" smtClean="0"/>
              <a:t>Prend en charge un groupe d’élèves : anime</a:t>
            </a:r>
          </a:p>
          <a:p>
            <a:r>
              <a:rPr lang="fr-FR" altLang="fr-FR" dirty="0" smtClean="0"/>
              <a:t>Sessions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25233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ACCOMPAGNATEURS</a:t>
            </a:r>
            <a:endParaRPr lang="fr-FR" dirty="0"/>
          </a:p>
        </p:txBody>
      </p:sp>
      <p:sp>
        <p:nvSpPr>
          <p:cNvPr id="7373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altLang="fr-FR" dirty="0" smtClean="0"/>
          </a:p>
          <a:p>
            <a:r>
              <a:rPr lang="fr-FR" altLang="fr-FR" sz="3200" dirty="0">
                <a:solidFill>
                  <a:srgbClr val="002060"/>
                </a:solidFill>
              </a:rPr>
              <a:t>Autorisation directeur d’école</a:t>
            </a:r>
          </a:p>
          <a:p>
            <a:r>
              <a:rPr lang="fr-FR" altLang="fr-FR" sz="3200" dirty="0">
                <a:solidFill>
                  <a:srgbClr val="002060"/>
                </a:solidFill>
              </a:rPr>
              <a:t>ATSEM autorisée</a:t>
            </a:r>
          </a:p>
          <a:p>
            <a:r>
              <a:rPr lang="fr-FR" altLang="fr-FR" sz="3200" dirty="0">
                <a:solidFill>
                  <a:srgbClr val="002060"/>
                </a:solidFill>
              </a:rPr>
              <a:t>AVS  accompagne y compris dans l’eau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3817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RESSOURCES</a:t>
            </a:r>
          </a:p>
        </p:txBody>
      </p:sp>
      <p:sp>
        <p:nvSpPr>
          <p:cNvPr id="8397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endParaRPr lang="fr-FR" altLang="fr-FR" sz="1800" b="1" dirty="0">
              <a:solidFill>
                <a:srgbClr val="FF8080"/>
              </a:solidFill>
            </a:endParaRPr>
          </a:p>
          <a:p>
            <a:pPr algn="ctr" eaLnBrk="1" hangingPunct="1"/>
            <a:r>
              <a:rPr lang="fr-FR" altLang="fr-FR" sz="3600" dirty="0">
                <a:solidFill>
                  <a:srgbClr val="FF8080"/>
                </a:solidFill>
              </a:rPr>
              <a:t>eps21.ac-dijon.fr/</a:t>
            </a:r>
            <a:r>
              <a:rPr lang="fr-FR" altLang="fr-FR" sz="3200" dirty="0"/>
              <a:t>onglet</a:t>
            </a:r>
            <a:r>
              <a:rPr lang="fr-FR" altLang="fr-FR" sz="4000" dirty="0"/>
              <a:t> </a:t>
            </a:r>
            <a:r>
              <a:rPr lang="fr-FR" altLang="fr-FR" sz="3200" dirty="0"/>
              <a:t>natation</a:t>
            </a:r>
            <a:r>
              <a:rPr lang="fr-FR" altLang="fr-FR" sz="4000" dirty="0"/>
              <a:t> </a:t>
            </a:r>
            <a:endParaRPr lang="fr-FR" altLang="fr-FR" sz="3600" dirty="0">
              <a:solidFill>
                <a:srgbClr val="FF8080"/>
              </a:solidFill>
            </a:endParaRPr>
          </a:p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</a:rPr>
              <a:t>Ressources d’accompagnement C3 :</a:t>
            </a:r>
            <a:r>
              <a:rPr lang="fr-FR" altLang="fr-FR" sz="4000" dirty="0">
                <a:solidFill>
                  <a:srgbClr val="002060"/>
                </a:solidFill>
              </a:rPr>
              <a:t> </a:t>
            </a:r>
            <a:r>
              <a:rPr lang="fr-FR" altLang="fr-FR" sz="3200" dirty="0"/>
              <a:t>un module d’apprentissage</a:t>
            </a:r>
          </a:p>
          <a:p>
            <a:pPr algn="ctr" eaLnBrk="1" hangingPunct="1"/>
            <a:r>
              <a:rPr lang="fr-FR" altLang="fr-FR" sz="3200" dirty="0">
                <a:solidFill>
                  <a:srgbClr val="002060"/>
                </a:solidFill>
              </a:rPr>
              <a:t>Projets pédagogiques des bassins</a:t>
            </a:r>
          </a:p>
          <a:p>
            <a:pPr algn="ctr" eaLnBrk="1" hangingPunct="1"/>
            <a:r>
              <a:rPr lang="fr-FR" altLang="fr-FR" sz="3200" dirty="0">
                <a:solidFill>
                  <a:srgbClr val="002060"/>
                </a:solidFill>
              </a:rPr>
              <a:t>DVD:</a:t>
            </a:r>
            <a:r>
              <a:rPr lang="fr-FR" altLang="fr-FR" sz="3200" dirty="0"/>
              <a:t> </a:t>
            </a:r>
            <a:r>
              <a:rPr lang="fr-FR" altLang="fr-FR" sz="3200" dirty="0" smtClean="0"/>
              <a:t>« Je </a:t>
            </a:r>
            <a:r>
              <a:rPr lang="fr-FR" altLang="fr-FR" sz="3200" dirty="0"/>
              <a:t>flotte, tu flottes, </a:t>
            </a:r>
            <a:r>
              <a:rPr lang="fr-FR" altLang="fr-FR" sz="3200" dirty="0" smtClean="0"/>
              <a:t>parole </a:t>
            </a:r>
            <a:r>
              <a:rPr lang="fr-FR" altLang="fr-FR" sz="3200" dirty="0"/>
              <a:t>d’ </a:t>
            </a:r>
            <a:r>
              <a:rPr lang="fr-FR" altLang="fr-FR" sz="3200" dirty="0" smtClean="0"/>
              <a:t>Archimède »</a:t>
            </a:r>
            <a:endParaRPr lang="fr-FR" altLang="fr-FR" sz="3200" dirty="0"/>
          </a:p>
          <a:p>
            <a:pPr lvl="4" eaLnBrk="1" hangingPunct="1"/>
            <a:r>
              <a:rPr lang="fr-FR" altLang="fr-FR" sz="1000" dirty="0"/>
              <a:t>                        </a:t>
            </a:r>
          </a:p>
          <a:p>
            <a:pPr eaLnBrk="1" hangingPunct="1"/>
            <a:endParaRPr lang="fr-FR" altLang="fr-FR" sz="2000" dirty="0"/>
          </a:p>
          <a:p>
            <a:pPr eaLnBrk="1" hangingPunct="1"/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5546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Espace réservé du contenu 3" descr="Les-Aventures-De-Pensatou-Et-Tetanlere---Le-Fabuleux-Voyage-De-Lola---Avec-Livret-D-accompagnement-Livre-847633879_M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705" y="2133600"/>
            <a:ext cx="3429000" cy="3429000"/>
          </a:xfrm>
        </p:spPr>
      </p:pic>
      <p:pic>
        <p:nvPicPr>
          <p:cNvPr id="84995" name="Image 5" descr="E143193.gif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95" y="2400300"/>
            <a:ext cx="254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Image 6" descr="1540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208213" y="404814"/>
            <a:ext cx="784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dirty="0">
                <a:solidFill>
                  <a:srgbClr val="002060"/>
                </a:solidFill>
                <a:latin typeface="Arial" panose="020B0604020202020204" pitchFamily="34" charset="0"/>
              </a:rPr>
              <a:t>Des albums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i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en maternelle, partir d’une histoire…</a:t>
            </a:r>
          </a:p>
        </p:txBody>
      </p:sp>
    </p:spTree>
    <p:extLst>
      <p:ext uri="{BB962C8B-B14F-4D97-AF65-F5344CB8AC3E}">
        <p14:creationId xmlns:p14="http://schemas.microsoft.com/office/powerpoint/2010/main" val="27763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9407" y="5324383"/>
            <a:ext cx="52524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https://www.youtube.com/watch?v=4KYjyAYFYvU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160" y="1845960"/>
            <a:ext cx="3776149" cy="21291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503" y="4534165"/>
            <a:ext cx="52951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https://www.youtube.com/watch?v=6LxaEGqB7Lg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76234" y="1042084"/>
            <a:ext cx="2781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3200" dirty="0">
                <a:solidFill>
                  <a:srgbClr val="002060"/>
                </a:solidFill>
                <a:latin typeface="Arial" panose="020B0604020202020204" pitchFamily="34" charset="0"/>
              </a:rPr>
              <a:t>Des </a:t>
            </a:r>
            <a:r>
              <a:rPr lang="fr-FR" altLang="fr-FR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chansons</a:t>
            </a:r>
            <a:endParaRPr lang="fr-FR" altLang="fr-FR" sz="3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6730" y="4534165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https://www.youtube.com/watch?v=0qL4aKhK0rQ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284" y="1854045"/>
            <a:ext cx="3844096" cy="21129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1855" y="1626859"/>
            <a:ext cx="11469750" cy="457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2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1092999"/>
            <a:ext cx="4841811" cy="50894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7" y="663659"/>
            <a:ext cx="4594437" cy="59481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69612" y="371271"/>
            <a:ext cx="3967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Des </a:t>
            </a:r>
            <a:r>
              <a:rPr lang="fr-FR" altLang="fr-FR" sz="3200" dirty="0">
                <a:solidFill>
                  <a:srgbClr val="002060"/>
                </a:solidFill>
                <a:latin typeface="Arial" panose="020B0604020202020204" pitchFamily="34" charset="0"/>
              </a:rPr>
              <a:t>expressions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7085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2073276" y="207963"/>
            <a:ext cx="8042275" cy="82391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TESTS DEPARTEMENTAUX</a:t>
            </a:r>
          </a:p>
        </p:txBody>
      </p:sp>
      <p:pic>
        <p:nvPicPr>
          <p:cNvPr id="82947" name="Espace réservé du contenu 3" descr="Recto livret académi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6" y="1341438"/>
            <a:ext cx="8042275" cy="5276850"/>
          </a:xfrm>
        </p:spPr>
      </p:pic>
      <p:sp>
        <p:nvSpPr>
          <p:cNvPr id="82948" name="ZoneTexte 3"/>
          <p:cNvSpPr txBox="1">
            <a:spLocks noChangeArrowheads="1"/>
          </p:cNvSpPr>
          <p:nvPr/>
        </p:nvSpPr>
        <p:spPr bwMode="auto">
          <a:xfrm>
            <a:off x="2073275" y="1155700"/>
            <a:ext cx="272415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Arial" panose="020B0604020202020204" pitchFamily="34" charset="0"/>
              </a:rPr>
              <a:t>A   REECRIRE</a:t>
            </a:r>
          </a:p>
        </p:txBody>
      </p:sp>
    </p:spTree>
    <p:extLst>
      <p:ext uri="{BB962C8B-B14F-4D97-AF65-F5344CB8AC3E}">
        <p14:creationId xmlns:p14="http://schemas.microsoft.com/office/powerpoint/2010/main" val="39672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GUIDE DE L’ ASSN - ASNS</a:t>
            </a:r>
            <a:endParaRPr lang="fr-FR" dirty="0"/>
          </a:p>
        </p:txBody>
      </p:sp>
      <p:sp>
        <p:nvSpPr>
          <p:cNvPr id="8192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altLang="fr-FR" dirty="0" smtClean="0"/>
          </a:p>
          <a:p>
            <a:r>
              <a:rPr lang="fr-FR" altLang="fr-FR" sz="3600" dirty="0" smtClean="0"/>
              <a:t> Sur </a:t>
            </a:r>
            <a:r>
              <a:rPr lang="fr-FR" altLang="fr-FR" sz="3600" dirty="0">
                <a:solidFill>
                  <a:srgbClr val="FF8080"/>
                </a:solidFill>
              </a:rPr>
              <a:t>eps21.ac-dijon.fr/ </a:t>
            </a:r>
            <a:endParaRPr lang="fr-FR" altLang="fr-FR" sz="3600" dirty="0"/>
          </a:p>
          <a:p>
            <a:r>
              <a:rPr lang="fr-FR" altLang="fr-FR" sz="3600" dirty="0" smtClean="0"/>
              <a:t> A </a:t>
            </a:r>
            <a:r>
              <a:rPr lang="fr-FR" altLang="fr-FR" sz="3600" dirty="0"/>
              <a:t>destination des enseignants de C3</a:t>
            </a:r>
          </a:p>
          <a:p>
            <a:r>
              <a:rPr lang="fr-FR" altLang="fr-FR" sz="3600" smtClean="0"/>
              <a:t> Elaboré </a:t>
            </a:r>
            <a:r>
              <a:rPr lang="fr-FR" altLang="fr-FR" sz="3600" dirty="0"/>
              <a:t>en partenariat avec les MNS du département</a:t>
            </a:r>
          </a:p>
        </p:txBody>
      </p:sp>
    </p:spTree>
    <p:extLst>
      <p:ext uri="{BB962C8B-B14F-4D97-AF65-F5344CB8AC3E}">
        <p14:creationId xmlns:p14="http://schemas.microsoft.com/office/powerpoint/2010/main" val="31413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AISANCE AQUATIQUE ET SAVOIR NAGER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1410" y="1844533"/>
            <a:ext cx="5217187" cy="1422182"/>
          </a:xfr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 smtClean="0">
                <a:solidFill>
                  <a:srgbClr val="002060"/>
                </a:solidFill>
              </a:rPr>
              <a:t>L’aisance aquatique vise à sécuriser les enfants en milieu aquatique le plus tôt </a:t>
            </a:r>
            <a:r>
              <a:rPr lang="fr-FR" dirty="0" smtClean="0">
                <a:solidFill>
                  <a:srgbClr val="002060"/>
                </a:solidFill>
              </a:rPr>
              <a:t>possible</a:t>
            </a:r>
            <a:endParaRPr lang="fr-FR" dirty="0" smtClean="0">
              <a:solidFill>
                <a:srgbClr val="00206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44588" y="3514576"/>
            <a:ext cx="5214009" cy="2941492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 savoir Nager vise la maîtrise du milieu aquatique permettant de nager en sécurité dans un établissement de bain ou un espace surveillé </a:t>
            </a:r>
            <a:r>
              <a:rPr lang="fr-FR" sz="2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(piscine, parc aquatique, plan d’eau calme à pente douce)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73" y="1731993"/>
            <a:ext cx="2376778" cy="17825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62" y="3981157"/>
            <a:ext cx="3796400" cy="203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1228625" y="449705"/>
            <a:ext cx="9209602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EN MATERNELLE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242" y="1639515"/>
            <a:ext cx="5949169" cy="4987176"/>
          </a:xfrm>
          <a:prstGeom prst="rect">
            <a:avLst/>
          </a:prstGeom>
        </p:spPr>
      </p:pic>
      <p:sp>
        <p:nvSpPr>
          <p:cNvPr id="5" name="Rectangle avec coin arrondi et coin rogné 4"/>
          <p:cNvSpPr/>
          <p:nvPr/>
        </p:nvSpPr>
        <p:spPr>
          <a:xfrm rot="20935617">
            <a:off x="1743768" y="3629734"/>
            <a:ext cx="3488788" cy="1617785"/>
          </a:xfrm>
          <a:prstGeom prst="snipRoundRect">
            <a:avLst/>
          </a:prstGeom>
          <a:solidFill>
            <a:srgbClr val="C66C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parcours de formation de l’élève s’initie dans la perspective d’une aisance aquatique dès le cycle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2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1116</TotalTime>
  <Words>1924</Words>
  <Application>Microsoft Office PowerPoint</Application>
  <PresentationFormat>Grand écran</PresentationFormat>
  <Paragraphs>435</Paragraphs>
  <Slides>77</Slides>
  <Notes>4</Notes>
  <HiddenSlides>0</HiddenSlides>
  <MMClips>5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7" baseType="lpstr">
      <vt:lpstr>Arial</vt:lpstr>
      <vt:lpstr>Calibri</vt:lpstr>
      <vt:lpstr>News Gothic MT</vt:lpstr>
      <vt:lpstr>Times New Roman</vt:lpstr>
      <vt:lpstr>Trebuchet MS</vt:lpstr>
      <vt:lpstr>Tw Cen MT</vt:lpstr>
      <vt:lpstr>Wingdings</vt:lpstr>
      <vt:lpstr>Wingdings 2</vt:lpstr>
      <vt:lpstr>Circuit</vt:lpstr>
      <vt:lpstr>Objet d’environnement du Gestionnaire de liaisons</vt:lpstr>
      <vt:lpstr>FORMATION  NATATION SCOLAIRE</vt:lpstr>
      <vt:lpstr>SOMMAIRE</vt:lpstr>
      <vt:lpstr>ARCHIMEDE</vt:lpstr>
      <vt:lpstr>Le principe d’ Archimède</vt:lpstr>
      <vt:lpstr>JE  FLOTTE , TU FLOTTES …</vt:lpstr>
      <vt:lpstr>LES TEXTES</vt:lpstr>
      <vt:lpstr>DEPUIS   2011</vt:lpstr>
      <vt:lpstr>AISANCE AQUATIQUE ET SAVOIR NAGER</vt:lpstr>
      <vt:lpstr>EN MATERNELLE</vt:lpstr>
      <vt:lpstr>LES PROGRAMMES</vt:lpstr>
      <vt:lpstr>Permettre à l’enfant de ….</vt:lpstr>
      <vt:lpstr>NOTE DE SERVICE  du 28-02-2022</vt:lpstr>
      <vt:lpstr>AU CYCLE 2</vt:lpstr>
      <vt:lpstr>LES PROGRAMMES </vt:lpstr>
      <vt:lpstr>NOTE DE SERVICE  du 28-02-2022</vt:lpstr>
      <vt:lpstr>AU CYCLE 3</vt:lpstr>
      <vt:lpstr>PROGRAMMES 2015</vt:lpstr>
      <vt:lpstr>NOTE DE SERVICE  du 28-02-2022</vt:lpstr>
      <vt:lpstr>LE PARCOURS DE FORMATION</vt:lpstr>
      <vt:lpstr>TESTS ET REPERES D’ ACQUISITION</vt:lpstr>
      <vt:lpstr> aisance aquatique – Palier 1</vt:lpstr>
      <vt:lpstr> aisance aquatique – Palier 2</vt:lpstr>
      <vt:lpstr>AISANCE AQUATIQUE - Palier 3</vt:lpstr>
      <vt:lpstr> ASNS</vt:lpstr>
      <vt:lpstr>Présentation PowerPoint</vt:lpstr>
      <vt:lpstr>Attestation scolaire du savoir nager en sécurité</vt:lpstr>
      <vt:lpstr> PASS - NAUTIQUE</vt:lpstr>
      <vt:lpstr>PROCESSUS DE TRANSFORMATION</vt:lpstr>
      <vt:lpstr>SPECIFICITE DE L’ ACTIVITE</vt:lpstr>
      <vt:lpstr>Présentation PowerPoint</vt:lpstr>
      <vt:lpstr> apprendre à nager</vt:lpstr>
      <vt:lpstr>DU TERRIEN AU NAGEUR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RESPIRER</vt:lpstr>
      <vt:lpstr>Présentation PowerPoint</vt:lpstr>
      <vt:lpstr>Présentation PowerPoint</vt:lpstr>
      <vt:lpstr>Présentation PowerPoint</vt:lpstr>
      <vt:lpstr>Présentation PowerPoint</vt:lpstr>
      <vt:lpstr>L’ EVOLUTION</vt:lpstr>
      <vt:lpstr>Marcheur</vt:lpstr>
      <vt:lpstr>Flotteur</vt:lpstr>
      <vt:lpstr>Présentation PowerPoint</vt:lpstr>
      <vt:lpstr>PEDAGOGIE</vt:lpstr>
      <vt:lpstr>ELEMENTS ESSENTIELS</vt:lpstr>
      <vt:lpstr>AMENAGEMENT MATERIEL Maternelle</vt:lpstr>
      <vt:lpstr>EN Petite profondeur</vt:lpstr>
      <vt:lpstr>Ateliers - parcours…</vt:lpstr>
      <vt:lpstr>Cage à écureuils – cordes…</vt:lpstr>
      <vt:lpstr>Bi-glisse – rocher - toboggan</vt:lpstr>
      <vt:lpstr>Présentation PowerPoint</vt:lpstr>
      <vt:lpstr>AMENAGEMENT MATERIEL Elémentaire</vt:lpstr>
      <vt:lpstr>En grande profondeur</vt:lpstr>
      <vt:lpstr>Le toboggan – l’échelle</vt:lpstr>
      <vt:lpstr>A TRAVAILLER</vt:lpstr>
      <vt:lpstr>Présentation PowerPoint</vt:lpstr>
      <vt:lpstr>Présentation PowerPoint</vt:lpstr>
      <vt:lpstr>Présentation PowerPoint</vt:lpstr>
      <vt:lpstr>Présentation PowerPoint</vt:lpstr>
      <vt:lpstr>          S’équilibrer</vt:lpstr>
      <vt:lpstr>Présentation PowerPoint</vt:lpstr>
      <vt:lpstr>Se Déplacer</vt:lpstr>
      <vt:lpstr>LES ENCHAINEMENTS D’ACTION</vt:lpstr>
      <vt:lpstr>REGLEMENTATION</vt:lpstr>
      <vt:lpstr>TAUX D’ ENCADREMENT                                      PAR GROUPE classe</vt:lpstr>
      <vt:lpstr>INTERVENANTS PROFESSIONNELS</vt:lpstr>
      <vt:lpstr>INTERVENANTS BENEVOLES</vt:lpstr>
      <vt:lpstr>ACCOMPAGNATEURS</vt:lpstr>
      <vt:lpstr>RESSOURCES</vt:lpstr>
      <vt:lpstr>Présentation PowerPoint</vt:lpstr>
      <vt:lpstr>Présentation PowerPoint</vt:lpstr>
      <vt:lpstr>Présentation PowerPoint</vt:lpstr>
      <vt:lpstr>TESTS DEPARTEMENTAUX</vt:lpstr>
      <vt:lpstr>GUIDE DE L’ ASSN - ASNS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NATATION SCOLAIRE</dc:title>
  <dc:creator>SBenoit</dc:creator>
  <cp:lastModifiedBy>SBenoit</cp:lastModifiedBy>
  <cp:revision>100</cp:revision>
  <dcterms:created xsi:type="dcterms:W3CDTF">2022-04-08T07:47:02Z</dcterms:created>
  <dcterms:modified xsi:type="dcterms:W3CDTF">2022-05-01T18:06:11Z</dcterms:modified>
</cp:coreProperties>
</file>