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7" r:id="rId4"/>
    <p:sldId id="264" r:id="rId5"/>
    <p:sldId id="270" r:id="rId6"/>
    <p:sldId id="269" r:id="rId7"/>
    <p:sldId id="257" r:id="rId8"/>
    <p:sldId id="271" r:id="rId9"/>
    <p:sldId id="259" r:id="rId10"/>
    <p:sldId id="258" r:id="rId11"/>
    <p:sldId id="268" r:id="rId12"/>
    <p:sldId id="272" r:id="rId13"/>
    <p:sldId id="265" r:id="rId14"/>
    <p:sldId id="260" r:id="rId15"/>
    <p:sldId id="261" r:id="rId16"/>
    <p:sldId id="262" r:id="rId17"/>
    <p:sldId id="263" r:id="rId18"/>
    <p:sldId id="26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6DEF70"/>
    <a:srgbClr val="DF2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DE61FA-EB4C-41EA-8EF2-4209286D65C2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169/education-physique-et-sportive-concevoir-et-mettre-en-oeuvre-un-enseignement-au-cycle-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2632" y="6098654"/>
            <a:ext cx="3581799" cy="504056"/>
          </a:xfrm>
          <a:noFill/>
        </p:spPr>
        <p:txBody>
          <a:bodyPr>
            <a:normAutofit/>
          </a:bodyPr>
          <a:lstStyle/>
          <a:p>
            <a:r>
              <a:rPr lang="fr-FR" sz="2000" i="1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Sylvie BENOIT – CPD EPS 21 </a:t>
            </a:r>
            <a:endParaRPr lang="fr-FR" sz="2000" i="1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00419"/>
            <a:ext cx="3686532" cy="2448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869" y="1336410"/>
            <a:ext cx="42838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4632" lvl="0">
              <a:spcBef>
                <a:spcPct val="0"/>
              </a:spcBef>
              <a:defRPr/>
            </a:pPr>
            <a:r>
              <a:rPr lang="fr-FR" sz="2800" b="1" i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«  Se mouvoir </a:t>
            </a:r>
            <a:endParaRPr lang="fr-FR" sz="2800" b="1" i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lbertus MT Lt"/>
            </a:endParaRPr>
          </a:p>
          <a:p>
            <a:pPr marL="484632" lvl="0" algn="ctr">
              <a:spcBef>
                <a:spcPct val="0"/>
              </a:spcBef>
              <a:defRPr/>
            </a:pPr>
            <a:r>
              <a:rPr lang="fr-FR" sz="2800" b="1" i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 </a:t>
            </a:r>
            <a:r>
              <a:rPr lang="fr-FR" sz="28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       pour </a:t>
            </a:r>
            <a:r>
              <a:rPr lang="fr-FR" sz="2800" b="1" i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émouvoir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32" y="620688"/>
            <a:ext cx="4187232" cy="418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LA DEMARCHE DE CREATION EN DANSE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85000" lnSpcReduction="10000"/>
          </a:bodyPr>
          <a:lstStyle/>
          <a:p>
            <a:r>
              <a:rPr lang="fr-FR" u="sng" dirty="0" smtClean="0"/>
              <a:t>Les étapes </a:t>
            </a:r>
            <a:r>
              <a:rPr lang="fr-FR" dirty="0" smtClean="0"/>
              <a:t>: 3 phases</a:t>
            </a:r>
          </a:p>
          <a:p>
            <a:endParaRPr lang="fr-FR" dirty="0" smtClean="0"/>
          </a:p>
          <a:p>
            <a:pPr lvl="1"/>
            <a:r>
              <a:rPr lang="fr-FR" sz="3200" dirty="0" smtClean="0"/>
              <a:t>DANSER                Explorer : </a:t>
            </a:r>
            <a:r>
              <a:rPr lang="fr-FR" sz="2200" dirty="0" smtClean="0"/>
              <a:t>inventer</a:t>
            </a:r>
          </a:p>
          <a:p>
            <a:pPr lvl="1">
              <a:buNone/>
            </a:pPr>
            <a:r>
              <a:rPr lang="fr-FR" sz="3200" dirty="0" smtClean="0"/>
              <a:t>                                 Enrichir  : </a:t>
            </a:r>
            <a:r>
              <a:rPr lang="fr-FR" sz="2200" dirty="0" smtClean="0"/>
              <a:t>reproduire, modifier,           						  diversifier</a:t>
            </a:r>
            <a:r>
              <a:rPr lang="fr-FR" sz="3200" dirty="0" smtClean="0"/>
              <a:t>        </a:t>
            </a:r>
          </a:p>
          <a:p>
            <a:pPr lvl="1"/>
            <a:endParaRPr lang="fr-FR" sz="3200" dirty="0" smtClean="0"/>
          </a:p>
          <a:p>
            <a:pPr lvl="1"/>
            <a:r>
              <a:rPr lang="fr-FR" sz="3200" dirty="0" smtClean="0"/>
              <a:t>COMPOSER         </a:t>
            </a:r>
            <a:r>
              <a:rPr lang="fr-FR" sz="3000" dirty="0" smtClean="0"/>
              <a:t>Choisir – Transformer </a:t>
            </a:r>
            <a:r>
              <a:rPr lang="fr-FR" sz="2400" dirty="0" smtClean="0"/>
              <a:t>(intention)</a:t>
            </a:r>
          </a:p>
          <a:p>
            <a:pPr lvl="1">
              <a:buNone/>
            </a:pPr>
            <a:r>
              <a:rPr lang="fr-FR" sz="3000" dirty="0" smtClean="0"/>
              <a:t>                                  Construire : </a:t>
            </a:r>
            <a:r>
              <a:rPr lang="fr-FR" sz="2200" dirty="0" smtClean="0"/>
              <a:t>organiser – mémoriser..</a:t>
            </a:r>
          </a:p>
          <a:p>
            <a:pPr lvl="1">
              <a:buNone/>
            </a:pPr>
            <a:r>
              <a:rPr lang="fr-FR" sz="3200" dirty="0" smtClean="0"/>
              <a:t>   </a:t>
            </a:r>
          </a:p>
          <a:p>
            <a:pPr lvl="1">
              <a:buNone/>
            </a:pPr>
            <a:r>
              <a:rPr lang="fr-FR" sz="3200" dirty="0" smtClean="0"/>
              <a:t> COMMUNIQUER   Présenter - regarder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3923928" y="270892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923928" y="443711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923928" y="5805264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TROIS ROLES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dirty="0" smtClean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DANSEUR</a:t>
            </a:r>
          </a:p>
          <a:p>
            <a:endParaRPr lang="fr-FR" dirty="0" smtClean="0">
              <a:latin typeface="Noto Sans Cond" panose="020B0506040504020204" pitchFamily="34"/>
              <a:ea typeface="Noto Sans Cond" panose="020B0506040504020204" pitchFamily="34"/>
              <a:cs typeface="Noto Sans Cond" panose="020B0506040504020204" pitchFamily="34"/>
            </a:endParaRPr>
          </a:p>
          <a:p>
            <a:pPr algn="ctr"/>
            <a:r>
              <a:rPr lang="fr-FR" dirty="0" smtClean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CHOREGRAPHE</a:t>
            </a:r>
          </a:p>
          <a:p>
            <a:endParaRPr lang="fr-FR" dirty="0" smtClean="0">
              <a:latin typeface="Noto Sans Cond" panose="020B0506040504020204" pitchFamily="34"/>
              <a:ea typeface="Noto Sans Cond" panose="020B0506040504020204" pitchFamily="34"/>
              <a:cs typeface="Noto Sans Cond" panose="020B0506040504020204" pitchFamily="34"/>
            </a:endParaRPr>
          </a:p>
          <a:p>
            <a:pPr algn="ctr"/>
            <a:r>
              <a:rPr lang="fr-FR" dirty="0" smtClean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SPECTATEUR</a:t>
            </a:r>
            <a:endParaRPr lang="fr-FR" dirty="0">
              <a:latin typeface="Noto Sans Cond" panose="020B0506040504020204" pitchFamily="34"/>
              <a:ea typeface="Noto Sans Cond" panose="020B0506040504020204" pitchFamily="34"/>
              <a:cs typeface="Noto Sans Cond" panose="020B0506040504020204" pitchFamily="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DEMARCHES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IMPROVISER</a:t>
            </a:r>
            <a:r>
              <a:rPr lang="fr-FR" dirty="0" smtClean="0"/>
              <a:t> ; inventer, créer sur le champ</a:t>
            </a:r>
          </a:p>
          <a:p>
            <a:endParaRPr lang="fr-FR" dirty="0" smtClean="0"/>
          </a:p>
          <a:p>
            <a:r>
              <a:rPr lang="fr-FR" i="1" dirty="0" smtClean="0">
                <a:solidFill>
                  <a:srgbClr val="FFC000"/>
                </a:solidFill>
              </a:rPr>
              <a:t>COMPOSER</a:t>
            </a:r>
            <a:r>
              <a:rPr lang="fr-FR" dirty="0" smtClean="0"/>
              <a:t> ; construire une séquence de danse : réinvestir, structurer</a:t>
            </a:r>
          </a:p>
          <a:p>
            <a:endParaRPr lang="fr-FR" dirty="0" smtClean="0"/>
          </a:p>
          <a:p>
            <a:r>
              <a:rPr lang="fr-FR" i="1" dirty="0" smtClean="0">
                <a:solidFill>
                  <a:srgbClr val="92D050"/>
                </a:solidFill>
              </a:rPr>
              <a:t>APPRENDRE</a:t>
            </a:r>
            <a:r>
              <a:rPr lang="fr-FR" dirty="0" smtClean="0"/>
              <a:t> : imiter , reproduire un modèle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INDUCTEURS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Définition: élément à la base du projet qui favorise la mise en action des élèves</a:t>
            </a:r>
          </a:p>
          <a:p>
            <a:endParaRPr lang="fr-FR" dirty="0" smtClean="0"/>
          </a:p>
          <a:p>
            <a:r>
              <a:rPr lang="fr-FR" dirty="0" smtClean="0"/>
              <a:t>Exemples: 	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* </a:t>
            </a:r>
          </a:p>
          <a:p>
            <a:pPr lvl="8"/>
            <a:r>
              <a:rPr lang="fr-FR" dirty="0" smtClean="0"/>
              <a:t>     </a:t>
            </a:r>
          </a:p>
          <a:p>
            <a:pPr lvl="8"/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115616" y="3212976"/>
            <a:ext cx="2016224" cy="9361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Le corps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347864" y="5229200"/>
            <a:ext cx="1584176" cy="93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thèmes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572000" y="4221088"/>
            <a:ext cx="2088232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gestes sportifs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444208" y="2708920"/>
            <a:ext cx="2520280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Le monde sonore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4869160"/>
            <a:ext cx="2570584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 monde des objets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304" y="4437112"/>
            <a:ext cx="1202432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arts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851920" y="3068960"/>
            <a:ext cx="1728192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gestes du quotidien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436096" y="5517232"/>
            <a:ext cx="12024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LES PROCEDES CHOREGRAPHIQUES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i="1" dirty="0" smtClean="0"/>
          </a:p>
          <a:p>
            <a:endParaRPr lang="fr-FR" sz="2800" i="1" dirty="0"/>
          </a:p>
          <a:p>
            <a:r>
              <a:rPr lang="fr-FR" sz="2800" i="1" dirty="0" smtClean="0"/>
              <a:t>Pour enrichir la composition,  renforcer l’émotion</a:t>
            </a:r>
          </a:p>
          <a:p>
            <a:pPr marL="64008" indent="0">
              <a:buNone/>
            </a:pPr>
            <a:r>
              <a:rPr lang="fr-FR" sz="2400" i="1" dirty="0" smtClean="0"/>
              <a:t>    Exemples: </a:t>
            </a:r>
          </a:p>
          <a:p>
            <a:pPr>
              <a:buNone/>
            </a:pPr>
            <a:r>
              <a:rPr lang="fr-FR" sz="2400" i="1" dirty="0" smtClean="0"/>
              <a:t>l’ accumulation, la répétition, le miroir, question-réponse, unisson, alternance, canon, cascade, la formation du groupe, les entrées et les sorties de scène, la composition du groupe…..</a:t>
            </a:r>
            <a:endParaRPr lang="fr-FR" sz="2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430"/>
            <a:ext cx="2941641" cy="16154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L’ECOLE DU SPECTATEUR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446" y="1666526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fr-FR" sz="3400" dirty="0" smtClean="0"/>
              <a:t>Apprendre à l’élève à : </a:t>
            </a:r>
          </a:p>
          <a:p>
            <a:pPr algn="ctr">
              <a:buNone/>
            </a:pPr>
            <a:endParaRPr lang="fr-FR" sz="2900" b="1" dirty="0" smtClean="0"/>
          </a:p>
          <a:p>
            <a:pPr algn="ctr">
              <a:buNone/>
            </a:pPr>
            <a:r>
              <a:rPr lang="fr-FR" sz="2900" b="1" dirty="0" smtClean="0"/>
              <a:t>ECOUTER &amp; REGARDER</a:t>
            </a:r>
          </a:p>
          <a:p>
            <a:pPr>
              <a:buNone/>
            </a:pPr>
            <a:r>
              <a:rPr lang="fr-FR" sz="2900" dirty="0" smtClean="0"/>
              <a:t>    </a:t>
            </a:r>
          </a:p>
          <a:p>
            <a:pPr>
              <a:buNone/>
            </a:pPr>
            <a:r>
              <a:rPr lang="fr-FR" sz="2900" dirty="0" smtClean="0"/>
              <a:t>	- poser un regard respectueux sur le travail des danseurs</a:t>
            </a:r>
          </a:p>
          <a:p>
            <a:pPr>
              <a:buNone/>
            </a:pPr>
            <a:r>
              <a:rPr lang="fr-FR" sz="2900" dirty="0" smtClean="0"/>
              <a:t>	- porter un regard critique à partir d’indicateurs objectifs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sz="3400" dirty="0" smtClean="0"/>
          </a:p>
          <a:p>
            <a:pPr>
              <a:buNone/>
            </a:pPr>
            <a:r>
              <a:rPr lang="fr-FR" sz="3400" dirty="0" smtClean="0">
                <a:solidFill>
                  <a:srgbClr val="FFFF00"/>
                </a:solidFill>
              </a:rPr>
              <a:t>Passer de  </a:t>
            </a:r>
            <a:r>
              <a:rPr lang="fr-FR" sz="3400" b="1" i="1" dirty="0" smtClean="0">
                <a:solidFill>
                  <a:srgbClr val="FFFF00"/>
                </a:solidFill>
              </a:rPr>
              <a:t>destinataire</a:t>
            </a:r>
          </a:p>
          <a:p>
            <a:pPr>
              <a:buNone/>
            </a:pPr>
            <a:r>
              <a:rPr lang="fr-FR" sz="3400" dirty="0" smtClean="0">
                <a:solidFill>
                  <a:srgbClr val="FFFF00"/>
                </a:solidFill>
              </a:rPr>
              <a:t>                                         à  </a:t>
            </a:r>
          </a:p>
          <a:p>
            <a:pPr>
              <a:buNone/>
            </a:pPr>
            <a:r>
              <a:rPr lang="fr-FR" sz="3400" b="1" i="1" dirty="0" smtClean="0">
                <a:solidFill>
                  <a:srgbClr val="FFFF00"/>
                </a:solidFill>
              </a:rPr>
              <a:t>                                                        acteur </a:t>
            </a:r>
            <a:r>
              <a:rPr lang="fr-FR" sz="3400" i="1" dirty="0" smtClean="0">
                <a:solidFill>
                  <a:srgbClr val="FFFF00"/>
                </a:solidFill>
              </a:rPr>
              <a:t>de la représentation</a:t>
            </a:r>
          </a:p>
          <a:p>
            <a:pPr>
              <a:buNone/>
            </a:pPr>
            <a:endParaRPr lang="fr-FR" sz="34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058536"/>
            <a:ext cx="3347864" cy="16125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ETRE SPECTATEUR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/>
          <a:lstStyle/>
          <a:p>
            <a:r>
              <a:rPr lang="fr-FR" dirty="0" smtClean="0"/>
              <a:t>Avant la restitution</a:t>
            </a:r>
          </a:p>
          <a:p>
            <a:r>
              <a:rPr lang="fr-FR" dirty="0" smtClean="0"/>
              <a:t>Pendant la restitution </a:t>
            </a:r>
          </a:p>
          <a:p>
            <a:r>
              <a:rPr lang="fr-FR" dirty="0" smtClean="0"/>
              <a:t>Après la restitution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- </a:t>
            </a:r>
            <a:r>
              <a:rPr lang="fr-FR" sz="2800" dirty="0" smtClean="0"/>
              <a:t>Se préparer</a:t>
            </a:r>
          </a:p>
          <a:p>
            <a:pPr>
              <a:buNone/>
            </a:pPr>
            <a:r>
              <a:rPr lang="fr-FR" sz="2800" dirty="0" smtClean="0"/>
              <a:t>		- Voir, écouter, se concentrer, ressentir</a:t>
            </a:r>
          </a:p>
          <a:p>
            <a:pPr>
              <a:buNone/>
            </a:pPr>
            <a:r>
              <a:rPr lang="fr-FR" sz="2800" dirty="0" smtClean="0"/>
              <a:t>		- Réagir, échanger, analyser, apprécier… </a:t>
            </a: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484784"/>
            <a:ext cx="3105150" cy="2333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28803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6DEF70"/>
                </a:solidFill>
              </a:rPr>
              <a:t>La danse dans le cadre de l’éducation artistique et culturelle et du PEAC</a:t>
            </a:r>
            <a:endParaRPr lang="fr-FR" b="1" dirty="0">
              <a:solidFill>
                <a:srgbClr val="6DEF7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945482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>
                <a:solidFill>
                  <a:srgbClr val="6DEF70"/>
                </a:solidFill>
              </a:rPr>
              <a:t>PRATIQUER</a:t>
            </a:r>
            <a:br>
              <a:rPr lang="fr-FR" sz="3100" b="1" dirty="0" smtClean="0">
                <a:solidFill>
                  <a:srgbClr val="6DEF70"/>
                </a:solidFill>
              </a:rPr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i="1" dirty="0" smtClean="0">
                <a:solidFill>
                  <a:schemeClr val="tx1"/>
                </a:solidFill>
              </a:rPr>
              <a:t>pour faire l’expérience sensible de l’exploration et de la structuration du mouvement, dans le temps et dans l’espace</a:t>
            </a:r>
            <a:br>
              <a:rPr lang="fr-FR" sz="2800" i="1" dirty="0" smtClean="0">
                <a:solidFill>
                  <a:schemeClr val="tx1"/>
                </a:solidFill>
              </a:rPr>
            </a:br>
            <a:r>
              <a:rPr lang="fr-FR" sz="2800" i="1" dirty="0" smtClean="0">
                <a:solidFill>
                  <a:schemeClr val="tx1"/>
                </a:solidFill>
              </a:rPr>
              <a:t>  &gt;&gt; développer la créativité, la sensibilité et les capacités d’ expression</a:t>
            </a:r>
            <a:endParaRPr lang="fr-FR" sz="2800" i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3717032"/>
            <a:ext cx="4038600" cy="2592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RENCONTRER</a:t>
            </a:r>
          </a:p>
          <a:p>
            <a:pPr>
              <a:buNone/>
            </a:pPr>
            <a:endParaRPr lang="fr-F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fr-FR" i="1" dirty="0" smtClean="0"/>
              <a:t>pour développer et nourrir son intelligence sensible</a:t>
            </a:r>
          </a:p>
          <a:p>
            <a:pPr>
              <a:buNone/>
            </a:pPr>
            <a:r>
              <a:rPr lang="fr-FR" i="1" dirty="0" smtClean="0"/>
              <a:t>  &gt;&gt; spectacles, artistes, </a:t>
            </a:r>
            <a:r>
              <a:rPr lang="fr-FR" i="1" dirty="0" err="1" smtClean="0"/>
              <a:t>oeuvres</a:t>
            </a:r>
            <a:endParaRPr lang="fr-FR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0032" y="3356992"/>
            <a:ext cx="4038600" cy="33123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FFC000"/>
                </a:solidFill>
              </a:rPr>
              <a:t>CONNAITRE</a:t>
            </a:r>
          </a:p>
          <a:p>
            <a:pPr>
              <a:buNone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/>
              <a:t>v</a:t>
            </a:r>
            <a:r>
              <a:rPr lang="fr-FR" i="1" dirty="0" smtClean="0"/>
              <a:t>ocabulaire spécifique,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/>
              <a:t>d</a:t>
            </a:r>
            <a:r>
              <a:rPr lang="fr-FR" i="1" dirty="0" smtClean="0"/>
              <a:t>es danseurs, des chorégraphes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/>
              <a:t>e</a:t>
            </a:r>
            <a:r>
              <a:rPr lang="fr-FR" i="1" dirty="0" smtClean="0"/>
              <a:t>xprimer et verbaliser ses ressentis, ses émotions</a:t>
            </a:r>
          </a:p>
          <a:p>
            <a:pPr>
              <a:buNone/>
            </a:pPr>
            <a:endParaRPr lang="fr-FR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La Danse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612576" y="3429000"/>
            <a:ext cx="8062912" cy="1752600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FF00"/>
                </a:solidFill>
              </a:rPr>
              <a:t>Une définition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680520" cy="2952328"/>
          </a:xfrm>
        </p:spPr>
        <p:txBody>
          <a:bodyPr>
            <a:noAutofit/>
          </a:bodyPr>
          <a:lstStyle/>
          <a:p>
            <a:r>
              <a:rPr lang="fr-FR" sz="6000" dirty="0" smtClean="0">
                <a:latin typeface="Albertus MT Lt" pitchFamily="18" charset="0"/>
              </a:rPr>
              <a:t/>
            </a:r>
            <a:br>
              <a:rPr lang="fr-FR" sz="6000" dirty="0" smtClean="0">
                <a:latin typeface="Albertus MT Lt" pitchFamily="18" charset="0"/>
              </a:rPr>
            </a:br>
            <a:r>
              <a:rPr lang="fr-FR" sz="2800" dirty="0" smtClean="0">
                <a:solidFill>
                  <a:srgbClr val="FFFF00"/>
                </a:solidFill>
                <a:latin typeface="Albertus MT Lt" pitchFamily="18" charset="0"/>
              </a:rPr>
              <a:t>« La danse est l’art de l’expression avec le corps »</a:t>
            </a:r>
            <a:br>
              <a:rPr lang="fr-FR" sz="2800" dirty="0" smtClean="0">
                <a:solidFill>
                  <a:srgbClr val="FFFF00"/>
                </a:solidFill>
                <a:latin typeface="Albertus MT Lt" pitchFamily="18" charset="0"/>
              </a:rPr>
            </a:br>
            <a:r>
              <a:rPr lang="fr-FR" sz="2800" dirty="0" smtClean="0">
                <a:solidFill>
                  <a:srgbClr val="FFFF00"/>
                </a:solidFill>
                <a:latin typeface="Albertus MT Lt" pitchFamily="18" charset="0"/>
              </a:rPr>
              <a:t>        </a:t>
            </a:r>
            <a:r>
              <a:rPr lang="fr-FR" sz="2800" dirty="0">
                <a:solidFill>
                  <a:srgbClr val="FFFF00"/>
                </a:solidFill>
                <a:latin typeface="Albertus MT Lt" pitchFamily="18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Albertus MT Lt" pitchFamily="18" charset="0"/>
              </a:rPr>
              <a:t>       </a:t>
            </a:r>
            <a:r>
              <a:rPr lang="fr-FR" sz="2400" i="1" dirty="0" smtClean="0">
                <a:solidFill>
                  <a:srgbClr val="FFFF00"/>
                </a:solidFill>
                <a:latin typeface="Albertus MT Lt" pitchFamily="18" charset="0"/>
              </a:rPr>
              <a:t>Denis </a:t>
            </a:r>
            <a:r>
              <a:rPr lang="fr-FR" sz="2400" i="1" dirty="0" err="1" smtClean="0">
                <a:solidFill>
                  <a:srgbClr val="FFFF00"/>
                </a:solidFill>
                <a:latin typeface="Albertus MT Lt" pitchFamily="18" charset="0"/>
              </a:rPr>
              <a:t>Plassard</a:t>
            </a:r>
            <a:r>
              <a:rPr lang="fr-FR" sz="2400" i="1" dirty="0" smtClean="0">
                <a:solidFill>
                  <a:srgbClr val="FFFF00"/>
                </a:solidFill>
                <a:latin typeface="Albertus MT Lt" pitchFamily="18" charset="0"/>
              </a:rPr>
              <a:t> </a:t>
            </a:r>
            <a:r>
              <a:rPr lang="fr-FR" sz="6000" dirty="0" smtClean="0">
                <a:latin typeface="Albertus MT Lt" pitchFamily="18" charset="0"/>
              </a:rPr>
              <a:t/>
            </a:r>
            <a:br>
              <a:rPr lang="fr-FR" sz="6000" dirty="0" smtClean="0">
                <a:latin typeface="Albertus MT Lt" pitchFamily="18" charset="0"/>
              </a:rPr>
            </a:br>
            <a:endParaRPr lang="fr-FR" sz="6000" dirty="0">
              <a:latin typeface="Albertus MT L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3861048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La danse, un moyen d’expression de différents sentiments et émotions par le mouvement du corps</a:t>
            </a:r>
            <a:endParaRPr lang="fr-F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0" dirty="0" smtClean="0"/>
              <a:t>LA DANSE A L’ECOLE</a:t>
            </a:r>
            <a:endParaRPr lang="fr-FR" sz="4000" b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7776864" cy="3528392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/>
              <a:t>La Danse à l’école est multiple</a:t>
            </a:r>
          </a:p>
          <a:p>
            <a:endParaRPr lang="fr-FR" sz="2400" dirty="0" smtClean="0"/>
          </a:p>
          <a:p>
            <a:pPr>
              <a:buFont typeface="Wingdings"/>
              <a:buChar char="Ø"/>
            </a:pPr>
            <a:r>
              <a:rPr lang="fr-FR" sz="2400" dirty="0" smtClean="0"/>
              <a:t>Jeux chantés et dansés</a:t>
            </a:r>
          </a:p>
          <a:p>
            <a:pPr>
              <a:buFont typeface="Wingdings"/>
              <a:buChar char="Ø"/>
            </a:pPr>
            <a:endParaRPr lang="fr-FR" sz="2400" dirty="0" smtClean="0"/>
          </a:p>
          <a:p>
            <a:pPr>
              <a:buFont typeface="Wingdings"/>
              <a:buChar char="Ø"/>
            </a:pPr>
            <a:r>
              <a:rPr lang="fr-FR" sz="2400" dirty="0" smtClean="0"/>
              <a:t> Danses traditionnelles de type folklorique</a:t>
            </a:r>
          </a:p>
          <a:p>
            <a:pPr>
              <a:buFont typeface="Wingdings"/>
              <a:buChar char="Ø"/>
            </a:pPr>
            <a:endParaRPr lang="fr-FR" sz="2400" dirty="0" smtClean="0"/>
          </a:p>
          <a:p>
            <a:pPr>
              <a:buFont typeface="Wingdings"/>
              <a:buChar char="Ø"/>
            </a:pPr>
            <a:r>
              <a:rPr lang="fr-FR" sz="2400" dirty="0" smtClean="0"/>
              <a:t> La danse de création (danse contemporaine </a:t>
            </a:r>
            <a:r>
              <a:rPr lang="fr-FR" dirty="0" smtClean="0"/>
              <a:t>)</a:t>
            </a:r>
          </a:p>
          <a:p>
            <a:r>
              <a:rPr lang="fr-FR" dirty="0" smtClean="0"/>
              <a:t>									                                                                                     ……</a:t>
            </a:r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593840" cy="239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PROGRAMMES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fr-FR" b="1" dirty="0" smtClean="0"/>
              <a:t>Maternelle </a:t>
            </a:r>
          </a:p>
          <a:p>
            <a:r>
              <a:rPr lang="fr-FR" sz="3200" dirty="0" smtClean="0"/>
              <a:t>Agir, s’exprimer, comprendre à travers les activités artistiques</a:t>
            </a:r>
          </a:p>
          <a:p>
            <a:pPr lvl="1"/>
            <a:r>
              <a:rPr lang="fr-FR" dirty="0" smtClean="0"/>
              <a:t>Développer du goût pour les pratiques artistiques</a:t>
            </a:r>
          </a:p>
          <a:p>
            <a:pPr lvl="1"/>
            <a:r>
              <a:rPr lang="fr-FR" dirty="0" smtClean="0"/>
              <a:t>Découvrir différentes formes d’expression artistique</a:t>
            </a:r>
          </a:p>
          <a:p>
            <a:pPr lvl="1"/>
            <a:r>
              <a:rPr lang="fr-FR" dirty="0" smtClean="0"/>
              <a:t>Vivre et exprimer des émotions, formuler des choix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sz="2800" dirty="0" smtClean="0"/>
              <a:t>Agir, s’exprimer, comprendre à travers l’activité physique</a:t>
            </a:r>
            <a:endParaRPr lang="fr-FR" sz="2800" b="1" dirty="0" smtClean="0"/>
          </a:p>
          <a:p>
            <a:pPr lvl="1"/>
            <a:r>
              <a:rPr lang="fr-FR" i="1" dirty="0" smtClean="0"/>
              <a:t>O3 : « Communiquer avec les autres au travers d’actions à visée expressive ou artistique »</a:t>
            </a:r>
          </a:p>
          <a:p>
            <a:pPr lvl="1">
              <a:buNone/>
            </a:pPr>
            <a:endParaRPr lang="fr-FR" i="1" dirty="0" smtClean="0"/>
          </a:p>
          <a:p>
            <a:pPr lvl="1"/>
            <a:endParaRPr lang="fr-FR" i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/>
          </a:bodyPr>
          <a:lstStyle/>
          <a:p>
            <a:endParaRPr lang="fr-FR" b="1" dirty="0" smtClean="0"/>
          </a:p>
          <a:p>
            <a:pPr marL="64008" indent="0">
              <a:buNone/>
            </a:pPr>
            <a:r>
              <a:rPr lang="fr-FR" b="1" dirty="0" smtClean="0"/>
              <a:t>Elémentaire : 4 champs d’apprentissage</a:t>
            </a:r>
          </a:p>
          <a:p>
            <a:pPr lvl="2"/>
            <a:endParaRPr lang="fr-FR" sz="2000" dirty="0" smtClean="0"/>
          </a:p>
          <a:p>
            <a:pPr lvl="1">
              <a:buNone/>
            </a:pPr>
            <a:r>
              <a:rPr lang="fr-FR" dirty="0" smtClean="0"/>
              <a:t>Danse appartient </a:t>
            </a:r>
            <a:endParaRPr lang="fr-FR" sz="2000" dirty="0" smtClean="0"/>
          </a:p>
          <a:p>
            <a:pPr lvl="1">
              <a:buNone/>
            </a:pPr>
            <a:r>
              <a:rPr lang="fr-FR" sz="2800" dirty="0" smtClean="0"/>
              <a:t> CA : « s’exprimer devant les autres par une prestation artistique et /ou acrobatique</a:t>
            </a:r>
          </a:p>
          <a:p>
            <a:pPr lvl="1">
              <a:buNone/>
            </a:pPr>
            <a:endParaRPr lang="fr-FR" sz="2800" dirty="0"/>
          </a:p>
          <a:p>
            <a:pPr>
              <a:buNone/>
            </a:pPr>
            <a:r>
              <a:rPr lang="fr-FR" sz="2000" dirty="0">
                <a:hlinkClick r:id="rId2"/>
              </a:rPr>
              <a:t>https://eduscol.education.fr/169/education-physique-et-sportive-concevoir-et-mettre-en-oeuvre-un-enseignement-au-cycle-2</a:t>
            </a:r>
            <a:endParaRPr lang="fr-FR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900" dirty="0" smtClean="0"/>
              <a:t>ENJEUX </a:t>
            </a:r>
            <a:br>
              <a:rPr lang="fr-FR" sz="4900" dirty="0" smtClean="0"/>
            </a:br>
            <a:endParaRPr lang="fr-FR" sz="4900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251520" y="1882808"/>
            <a:ext cx="864096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</a:t>
            </a:r>
            <a:r>
              <a:rPr lang="fr-FR" sz="2800" b="1" dirty="0" smtClean="0"/>
              <a:t>Acquérir des démarches pédagogiques, des notions dans les domaines de la danse pour :</a:t>
            </a:r>
          </a:p>
          <a:p>
            <a:pPr>
              <a:buNone/>
            </a:pPr>
            <a:r>
              <a:rPr lang="fr-FR" sz="2800" b="1" dirty="0" smtClean="0"/>
              <a:t> </a:t>
            </a:r>
          </a:p>
          <a:p>
            <a:r>
              <a:rPr lang="fr-FR" dirty="0" smtClean="0"/>
              <a:t> mettre en œuvre les activités corporelles et de création</a:t>
            </a:r>
          </a:p>
          <a:p>
            <a:r>
              <a:rPr lang="fr-FR" dirty="0" smtClean="0"/>
              <a:t> accéder à la culture de la sensibilité </a:t>
            </a:r>
          </a:p>
          <a:p>
            <a:r>
              <a:rPr lang="fr-FR" dirty="0" smtClean="0"/>
              <a:t> participer à une restitution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11560" y="126876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s’organise </a:t>
            </a: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autour de 3 pôles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971600" y="2132856"/>
            <a:ext cx="3456384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Dimension CORPORELLE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dirty="0">
                <a:latin typeface="Tahoma" pitchFamily="34" charset="0"/>
                <a:sym typeface="Wingdings" pitchFamily="2" charset="2"/>
              </a:rPr>
              <a:t> </a:t>
            </a:r>
            <a:r>
              <a:rPr lang="fr-FR" b="1" dirty="0">
                <a:latin typeface="Tahoma" pitchFamily="34" charset="0"/>
                <a:sym typeface="Wingdings" pitchFamily="2" charset="2"/>
              </a:rPr>
              <a:t>Le corps comme moyen d’expression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195736" y="4077072"/>
            <a:ext cx="3455516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Dimension SYMBOLIQUE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fr-FR" sz="2400" b="1" dirty="0">
                <a:latin typeface="Tahoma" pitchFamily="34" charset="0"/>
                <a:sym typeface="Wingdings" pitchFamily="2" charset="2"/>
              </a:rPr>
              <a:t> </a:t>
            </a:r>
            <a:r>
              <a:rPr lang="fr-FR" b="1" dirty="0">
                <a:latin typeface="Tahoma" pitchFamily="34" charset="0"/>
                <a:sym typeface="Wingdings" pitchFamily="2" charset="2"/>
              </a:rPr>
              <a:t>Mise en jeu de l’imaginaire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dirty="0" smtClean="0">
                <a:latin typeface="Tahoma" pitchFamily="34" charset="0"/>
                <a:sym typeface="Wingdings" pitchFamily="2" charset="2"/>
              </a:rPr>
              <a:t>	interpréter </a:t>
            </a:r>
            <a:r>
              <a:rPr lang="fr-FR" dirty="0">
                <a:latin typeface="Tahoma" pitchFamily="34" charset="0"/>
                <a:sym typeface="Wingdings" pitchFamily="2" charset="2"/>
              </a:rPr>
              <a:t>le </a:t>
            </a:r>
            <a:r>
              <a:rPr lang="fr-FR" dirty="0" smtClean="0">
                <a:latin typeface="Tahoma" pitchFamily="34" charset="0"/>
                <a:sym typeface="Wingdings" pitchFamily="2" charset="2"/>
              </a:rPr>
              <a:t>réel</a:t>
            </a:r>
            <a:endParaRPr lang="fr-FR" dirty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5796136" y="1988840"/>
            <a:ext cx="251936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Dimension</a:t>
            </a:r>
            <a:b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</a:b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SOCIALE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fr-FR" b="1" dirty="0">
                <a:latin typeface="Tahoma" pitchFamily="34" charset="0"/>
                <a:sym typeface="Wingdings" pitchFamily="2" charset="2"/>
              </a:rPr>
              <a:t> </a:t>
            </a:r>
            <a:r>
              <a:rPr lang="fr-FR" b="1" dirty="0">
                <a:latin typeface="Tahoma" pitchFamily="34" charset="0"/>
              </a:rPr>
              <a:t>Communication 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dirty="0" smtClean="0">
                <a:latin typeface="Tahoma" pitchFamily="34" charset="0"/>
              </a:rPr>
              <a:t>- </a:t>
            </a:r>
            <a:r>
              <a:rPr lang="fr-FR" sz="1600" dirty="0" smtClean="0">
                <a:latin typeface="Tahoma" pitchFamily="34" charset="0"/>
              </a:rPr>
              <a:t>Entre </a:t>
            </a:r>
            <a:r>
              <a:rPr lang="fr-FR" sz="1600" dirty="0">
                <a:latin typeface="Tahoma" pitchFamily="34" charset="0"/>
              </a:rPr>
              <a:t>danseurs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600" dirty="0" smtClean="0">
                <a:latin typeface="Tahoma" pitchFamily="34" charset="0"/>
              </a:rPr>
              <a:t>- Danseurs </a:t>
            </a:r>
            <a:r>
              <a:rPr lang="fr-FR" sz="1600" dirty="0">
                <a:latin typeface="Tahoma" pitchFamily="34" charset="0"/>
              </a:rPr>
              <a:t>/spectateurs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600" dirty="0" smtClean="0">
                <a:latin typeface="Tahoma" pitchFamily="34" charset="0"/>
              </a:rPr>
              <a:t>- Différents </a:t>
            </a:r>
            <a:r>
              <a:rPr lang="fr-FR" sz="1600" dirty="0">
                <a:latin typeface="Tahoma" pitchFamily="34" charset="0"/>
              </a:rPr>
              <a:t>rôles </a:t>
            </a:r>
            <a:r>
              <a:rPr lang="fr-FR" sz="1600" dirty="0" smtClean="0">
                <a:latin typeface="Tahoma" pitchFamily="34" charset="0"/>
              </a:rPr>
              <a:t/>
            </a:r>
            <a:br>
              <a:rPr lang="fr-FR" sz="1600" dirty="0" smtClean="0">
                <a:latin typeface="Tahoma" pitchFamily="34" charset="0"/>
              </a:rPr>
            </a:br>
            <a:r>
              <a:rPr lang="fr-FR" sz="1600" dirty="0" smtClean="0">
                <a:latin typeface="Tahoma" pitchFamily="34" charset="0"/>
              </a:rPr>
              <a:t>danseur – chorégraphe -  spectateur</a:t>
            </a:r>
            <a:endParaRPr lang="fr-FR" sz="1600" dirty="0">
              <a:latin typeface="Tahoma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67494"/>
            <a:ext cx="8229600" cy="929258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DANSE</a:t>
            </a:r>
            <a:endParaRPr kumimoji="0" lang="fr-FR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37910" grpId="0"/>
      <p:bldP spid="379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COMPOSANTES DE LA DANSE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Temps</a:t>
            </a:r>
          </a:p>
          <a:p>
            <a:r>
              <a:rPr lang="fr-FR" dirty="0" smtClean="0"/>
              <a:t>Espace</a:t>
            </a:r>
          </a:p>
          <a:p>
            <a:r>
              <a:rPr lang="fr-FR" dirty="0" smtClean="0"/>
              <a:t>Energie                               INTENTION                         </a:t>
            </a:r>
          </a:p>
          <a:p>
            <a:r>
              <a:rPr lang="fr-FR" dirty="0" smtClean="0"/>
              <a:t>Corps</a:t>
            </a:r>
          </a:p>
          <a:p>
            <a:r>
              <a:rPr lang="fr-FR" dirty="0" smtClean="0"/>
              <a:t>Relation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572000" y="2564904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72" y="4431058"/>
            <a:ext cx="3275856" cy="174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753</TotalTime>
  <Words>395</Words>
  <Application>Microsoft Office PowerPoint</Application>
  <PresentationFormat>Affichage à l'écran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Albertus MT Lt</vt:lpstr>
      <vt:lpstr>Alef</vt:lpstr>
      <vt:lpstr>Arial</vt:lpstr>
      <vt:lpstr>Century Gothic</vt:lpstr>
      <vt:lpstr>Noto Sans Cond</vt:lpstr>
      <vt:lpstr>Tahoma</vt:lpstr>
      <vt:lpstr>Verdana</vt:lpstr>
      <vt:lpstr>Wingdings</vt:lpstr>
      <vt:lpstr>Wingdings 2</vt:lpstr>
      <vt:lpstr>Verve</vt:lpstr>
      <vt:lpstr>Présentation PowerPoint</vt:lpstr>
      <vt:lpstr>La Danse</vt:lpstr>
      <vt:lpstr> « La danse est l’art de l’expression avec le corps »                 Denis Plassard  </vt:lpstr>
      <vt:lpstr>LA DANSE A L’ECOLE</vt:lpstr>
      <vt:lpstr>LES PROGRAMMES 2015</vt:lpstr>
      <vt:lpstr>LES PROGRAMMES</vt:lpstr>
      <vt:lpstr> ENJEUX  </vt:lpstr>
      <vt:lpstr>Présentation PowerPoint</vt:lpstr>
      <vt:lpstr>LES COMPOSANTES DE LA DANSE</vt:lpstr>
      <vt:lpstr> LA DEMARCHE DE CREATION EN DANSE</vt:lpstr>
      <vt:lpstr>LES TROIS ROLES</vt:lpstr>
      <vt:lpstr>LES DEMARCHES</vt:lpstr>
      <vt:lpstr>LES INDUCTEURS</vt:lpstr>
      <vt:lpstr>LES PROCEDES CHOREGRAPHIQUES</vt:lpstr>
      <vt:lpstr>L’ECOLE DU SPECTATEUR</vt:lpstr>
      <vt:lpstr>ETRE SPECTATEUR</vt:lpstr>
      <vt:lpstr> La danse dans le cadre de l’éducation artistique et culturelle et du PEAC</vt:lpstr>
      <vt:lpstr> PRATIQUER  pour faire l’expérience sensible de l’exploration et de la structuration du mouvement, dans le temps et dans l’espace   &gt;&gt; développer la créativité, la sensibilité et les capacités d’ expression</vt:lpstr>
    </vt:vector>
  </TitlesOfParts>
  <Company>Académie de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DANSE DE CREATION</dc:title>
  <dc:creator>Rectorat de Dijon</dc:creator>
  <cp:lastModifiedBy>SBenoit</cp:lastModifiedBy>
  <cp:revision>74</cp:revision>
  <dcterms:created xsi:type="dcterms:W3CDTF">2016-11-22T08:51:45Z</dcterms:created>
  <dcterms:modified xsi:type="dcterms:W3CDTF">2021-05-03T09:06:13Z</dcterms:modified>
</cp:coreProperties>
</file>