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1" r:id="rId6"/>
    <p:sldId id="262" r:id="rId7"/>
    <p:sldId id="260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eps21.ac-dijon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IMG_0136.MOV" TargetMode="External"/><Relationship Id="rId4" Type="http://schemas.openxmlformats.org/officeDocument/2006/relationships/hyperlink" Target="http://eps21.ac-dijon.fr/spip.php?article38#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0"/>
            <a:ext cx="10550769" cy="68985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641494" y="0"/>
            <a:ext cx="9001462" cy="2387600"/>
          </a:xfrm>
        </p:spPr>
        <p:txBody>
          <a:bodyPr/>
          <a:lstStyle/>
          <a:p>
            <a:r>
              <a:rPr lang="fr-FR" dirty="0" smtClean="0"/>
              <a:t>SAVOIR NAGER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87" y="1420838"/>
            <a:ext cx="7784538" cy="5328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9050" y="201637"/>
            <a:ext cx="10353761" cy="1326321"/>
          </a:xfrm>
        </p:spPr>
        <p:txBody>
          <a:bodyPr/>
          <a:lstStyle/>
          <a:p>
            <a:r>
              <a:rPr lang="fr-FR" dirty="0" smtClean="0"/>
              <a:t>ASNS en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5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888" y="328247"/>
            <a:ext cx="10353761" cy="1326321"/>
          </a:xfrm>
        </p:spPr>
        <p:txBody>
          <a:bodyPr/>
          <a:lstStyle/>
          <a:p>
            <a:r>
              <a:rPr lang="fr-FR" dirty="0" smtClean="0"/>
              <a:t>ASNS DIPLÔME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8" y="1406769"/>
            <a:ext cx="7128673" cy="50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2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40440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eps21.ac-dijon.fr/ </a:t>
            </a:r>
            <a:endParaRPr lang="fr-FR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3200" dirty="0" smtClean="0"/>
              <a:t>CPC en charge missions EPS</a:t>
            </a:r>
          </a:p>
          <a:p>
            <a:r>
              <a:rPr lang="fr-FR" sz="3200" dirty="0" smtClean="0"/>
              <a:t>CPD EPS</a:t>
            </a:r>
          </a:p>
          <a:p>
            <a:r>
              <a:rPr lang="fr-FR" sz="3200" dirty="0" smtClean="0"/>
              <a:t>Projet pédagogique bassin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62" y="1821376"/>
            <a:ext cx="5518638" cy="3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9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2230" y="1634573"/>
            <a:ext cx="10355327" cy="2511835"/>
          </a:xfrm>
        </p:spPr>
        <p:txBody>
          <a:bodyPr/>
          <a:lstStyle/>
          <a:p>
            <a:r>
              <a:rPr lang="fr-FR" dirty="0" smtClean="0"/>
              <a:t>« permettre </a:t>
            </a:r>
            <a:r>
              <a:rPr lang="fr-FR" dirty="0"/>
              <a:t>à chacun de pouvoir nager en sécurité, dès le plus jeune âge est une des priorités de l'enseignement d'éducation physique et </a:t>
            </a:r>
            <a:r>
              <a:rPr lang="fr-FR" dirty="0" smtClean="0"/>
              <a:t>sportive »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                                                                </a:t>
            </a:r>
          </a:p>
          <a:p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                                                                    Note </a:t>
            </a:r>
            <a:r>
              <a:rPr lang="fr-FR" sz="2400" dirty="0">
                <a:solidFill>
                  <a:srgbClr val="FFFF00"/>
                </a:solidFill>
              </a:rPr>
              <a:t>de service du 28-2-2022 </a:t>
            </a:r>
          </a:p>
        </p:txBody>
      </p:sp>
    </p:spTree>
    <p:extLst>
      <p:ext uri="{BB962C8B-B14F-4D97-AF65-F5344CB8AC3E}">
        <p14:creationId xmlns:p14="http://schemas.microsoft.com/office/powerpoint/2010/main" val="14408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351088" y="1341439"/>
            <a:ext cx="763270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fr-FR" sz="3200" b="1" i="1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fr-FR" sz="2800" b="1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fr-FR" sz="3600" dirty="0">
                <a:latin typeface="Calibri" pitchFamily="34" charset="0"/>
                <a:cs typeface="Calibri" pitchFamily="34" charset="0"/>
              </a:rPr>
              <a:t> 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Savoir nager, c’est d’abord </a:t>
            </a:r>
            <a:r>
              <a:rPr lang="fr-FR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accéder 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à une</a:t>
            </a:r>
            <a:r>
              <a:rPr lang="fr-FR" sz="3600" dirty="0">
                <a:latin typeface="Calibri" pitchFamily="34" charset="0"/>
                <a:cs typeface="Calibri" pitchFamily="34" charset="0"/>
              </a:rPr>
              <a:t> autonomie</a:t>
            </a:r>
            <a:r>
              <a:rPr lang="fr-FR" sz="3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complète, 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plus ou moins </a:t>
            </a:r>
            <a:r>
              <a:rPr lang="fr-FR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prolongée, 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sans reprise d’appuis </a:t>
            </a:r>
            <a:r>
              <a:rPr lang="fr-FR" sz="36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immédiats 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avec le monde solide, mais avec un comportement qui reste limité par la </a:t>
            </a:r>
            <a:r>
              <a:rPr lang="fr-FR" sz="3600" dirty="0" err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nécessité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d’assurer des</a:t>
            </a:r>
            <a:r>
              <a:rPr lang="fr-FR" sz="36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dirty="0" smtClean="0">
                <a:latin typeface="Calibri" pitchFamily="34" charset="0"/>
                <a:cs typeface="Calibri" pitchFamily="34" charset="0"/>
              </a:rPr>
              <a:t>échanges </a:t>
            </a:r>
            <a:r>
              <a:rPr lang="fr-FR" sz="3600" dirty="0">
                <a:latin typeface="Calibri" pitchFamily="34" charset="0"/>
                <a:cs typeface="Calibri" pitchFamily="34" charset="0"/>
              </a:rPr>
              <a:t>respiratoires. </a:t>
            </a:r>
            <a:r>
              <a:rPr lang="fr-FR" sz="36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fr-FR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</a:t>
            </a:r>
            <a:r>
              <a:rPr lang="fr-FR" sz="3200" i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Pelayo</a:t>
            </a:r>
            <a:r>
              <a:rPr lang="fr-FR" sz="3200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et al., 1999 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03512" y="260649"/>
            <a:ext cx="8659688" cy="13395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DEFINITION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9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REFERENCES </a:t>
            </a:r>
            <a:r>
              <a:rPr lang="fr-FR" dirty="0" err="1" smtClean="0"/>
              <a:t>INstitutionnelles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91507" y="2599081"/>
            <a:ext cx="95238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« Savoir-nager</a:t>
            </a:r>
            <a:r>
              <a:rPr lang="fr-FR" dirty="0"/>
              <a:t>, une compétence </a:t>
            </a:r>
            <a:r>
              <a:rPr lang="fr-FR" dirty="0">
                <a:solidFill>
                  <a:srgbClr val="FFFF00"/>
                </a:solidFill>
              </a:rPr>
              <a:t>fondamentale</a:t>
            </a:r>
            <a:r>
              <a:rPr lang="fr-FR" dirty="0"/>
              <a:t> définie dans les </a:t>
            </a:r>
            <a:r>
              <a:rPr lang="fr-FR" dirty="0" smtClean="0"/>
              <a:t>programmes,</a:t>
            </a:r>
          </a:p>
          <a:p>
            <a:r>
              <a:rPr lang="fr-FR" dirty="0" smtClean="0"/>
              <a:t> </a:t>
            </a:r>
            <a:r>
              <a:rPr lang="fr-FR" dirty="0"/>
              <a:t>Il est attendu des élèves une </a:t>
            </a:r>
            <a:r>
              <a:rPr lang="fr-FR" dirty="0">
                <a:solidFill>
                  <a:srgbClr val="FFFF00"/>
                </a:solidFill>
              </a:rPr>
              <a:t>maîtrise du milieu aquatique </a:t>
            </a:r>
            <a:r>
              <a:rPr lang="fr-FR" dirty="0"/>
              <a:t>permettant de nager en sécurité dans un établissement de bains ou un espace surveillé (piscine, parc aquatique, plan d'eau calme à pente douce</a:t>
            </a:r>
            <a:r>
              <a:rPr lang="fr-FR" dirty="0" smtClean="0"/>
              <a:t>). »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Obtention du savoir nager en sécurité : fin de C3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Acquisition connaissances et compétences : programmation de plusieurs SA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Connaissances et capacités régulièrement évaluées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sz="2400" dirty="0" smtClean="0">
                <a:solidFill>
                  <a:srgbClr val="FFC000"/>
                </a:solidFill>
              </a:rPr>
              <a:t>La réussite des élèves à l’ ASNS est renseignée dans le LSU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 rot="21091087">
            <a:off x="231725" y="1428003"/>
            <a:ext cx="2223947" cy="160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NS du</a:t>
            </a:r>
          </a:p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 28-02-2022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REFERENCES INSTITUTIONNELLES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44394"/>
            <a:ext cx="10183080" cy="4726743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12800" dirty="0">
                <a:latin typeface="Calibri" pitchFamily="34" charset="0"/>
                <a:cs typeface="Calibri" pitchFamily="34" charset="0"/>
              </a:rPr>
              <a:t> «  dans la continuité du cycle 2, </a:t>
            </a:r>
            <a:endParaRPr lang="fr-FR" sz="12800" dirty="0" smtClean="0">
              <a:latin typeface="Calibri" pitchFamily="34" charset="0"/>
              <a:cs typeface="Calibri" pitchFamily="34" charset="0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12800" dirty="0" smtClean="0">
                <a:latin typeface="Calibri" pitchFamily="34" charset="0"/>
                <a:cs typeface="Calibri" pitchFamily="34" charset="0"/>
              </a:rPr>
              <a:t>savoir </a:t>
            </a:r>
            <a:r>
              <a:rPr lang="fr-FR" sz="12800" dirty="0">
                <a:latin typeface="Calibri" pitchFamily="34" charset="0"/>
                <a:cs typeface="Calibri" pitchFamily="34" charset="0"/>
              </a:rPr>
              <a:t>nager reste une </a:t>
            </a:r>
            <a:r>
              <a:rPr lang="fr-FR" sz="12800" dirty="0" smtClean="0">
                <a:latin typeface="Calibri" pitchFamily="34" charset="0"/>
                <a:cs typeface="Calibri" pitchFamily="34" charset="0"/>
              </a:rPr>
              <a:t>priorité »</a:t>
            </a:r>
            <a:r>
              <a:rPr lang="fr-FR" sz="12800" dirty="0">
                <a:latin typeface="Calibri" pitchFamily="34" charset="0"/>
                <a:cs typeface="Calibri" pitchFamily="34" charset="0"/>
              </a:rPr>
              <a:t>    </a:t>
            </a:r>
            <a:r>
              <a:rPr lang="fr-FR" sz="12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fr-FR" sz="128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</a:t>
            </a:r>
            <a:endParaRPr lang="fr-FR" sz="12800" i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12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2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2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ATTENDU DE FIN DE CYCLE :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12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valider l'attestation scolaire du savoir nager en sécurité (ASNS - </a:t>
            </a:r>
            <a:r>
              <a:rPr lang="fr-FR" sz="112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ex ASSN</a:t>
            </a:r>
            <a:r>
              <a:rPr lang="fr-FR" sz="12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fr-FR" sz="80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ASNS  : réalisation d’un parcours aquatique d’environ 50m sans reprise d’appui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fr-FR" sz="8000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80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            + maîtrise des connaissances et des attitudes liées à la sécurité en milieu aquatique</a:t>
            </a:r>
            <a:endParaRPr lang="fr-FR" sz="8000" i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fr-FR" sz="12800" b="1" dirty="0" smtClean="0">
                <a:solidFill>
                  <a:srgbClr val="92D050"/>
                </a:solidFill>
              </a:rPr>
              <a:t> </a:t>
            </a:r>
            <a:endParaRPr lang="fr-FR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fr-FR" sz="12800" i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fr-FR" i="1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                         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 rot="21019237">
            <a:off x="258746" y="1780161"/>
            <a:ext cx="2364000" cy="160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Programmes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403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On </a:t>
            </a:r>
            <a:r>
              <a:rPr lang="fr-FR" dirty="0" smtClean="0"/>
              <a:t>attend </a:t>
            </a:r>
            <a:r>
              <a:rPr lang="fr-FR" dirty="0"/>
              <a:t>des </a:t>
            </a:r>
            <a:r>
              <a:rPr lang="fr-FR" dirty="0" smtClean="0"/>
              <a:t>élèves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Permettant de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dans un établissement de bains ou un espace surveillé (piscine, parc aquatique, plan d'eau calme à pente douce).</a:t>
            </a:r>
          </a:p>
        </p:txBody>
      </p:sp>
      <p:sp>
        <p:nvSpPr>
          <p:cNvPr id="4" name="Ellipse 3"/>
          <p:cNvSpPr/>
          <p:nvPr/>
        </p:nvSpPr>
        <p:spPr>
          <a:xfrm>
            <a:off x="2686929" y="2560309"/>
            <a:ext cx="7118252" cy="105507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Une maîtrise du milieu aquatique 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756074" y="4079631"/>
            <a:ext cx="4979963" cy="604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Nager en sécurité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1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AU CYCLE 3</a:t>
            </a:r>
          </a:p>
        </p:txBody>
      </p:sp>
      <p:sp>
        <p:nvSpPr>
          <p:cNvPr id="5" name="Rectangle avec coin arrondi et coin rogné 4"/>
          <p:cNvSpPr/>
          <p:nvPr/>
        </p:nvSpPr>
        <p:spPr>
          <a:xfrm>
            <a:off x="6662616" y="4900838"/>
            <a:ext cx="4881490" cy="1561513"/>
          </a:xfrm>
          <a:prstGeom prst="snip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L’ acquisition du savoir nager en sécurité est attestée par la réussite au test savoir nager en sécurité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6" y="1550382"/>
            <a:ext cx="7253460" cy="319043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21091087">
            <a:off x="743354" y="1260814"/>
            <a:ext cx="2223947" cy="160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NS du</a:t>
            </a:r>
          </a:p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 28-02-2022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394" y="3637390"/>
            <a:ext cx="40702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/>
            <a:r>
              <a:rPr lang="fr-FR" alt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3 : </a:t>
            </a:r>
            <a:endParaRPr lang="fr-FR" altLang="fr-FR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/>
            <a:r>
              <a:rPr lang="fr-FR" alt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alt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la natation fera l’objet</a:t>
            </a:r>
            <a:r>
              <a:rPr lang="fr-FR" alt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3025"/>
            <a:r>
              <a:rPr lang="fr-FR" alt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possible, d’un enseignement </a:t>
            </a:r>
            <a:endParaRPr lang="fr-FR" altLang="fr-FR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/>
            <a:r>
              <a:rPr lang="fr-FR" altLang="fr-F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altLang="fr-F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 année du cycle »</a:t>
            </a:r>
          </a:p>
        </p:txBody>
      </p:sp>
    </p:spTree>
    <p:extLst>
      <p:ext uri="{BB962C8B-B14F-4D97-AF65-F5344CB8AC3E}">
        <p14:creationId xmlns:p14="http://schemas.microsoft.com/office/powerpoint/2010/main" val="13170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913794" y="1935163"/>
            <a:ext cx="3298956" cy="823305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Conditions de réalisation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600" dirty="0"/>
              <a:t>◦ sans lunettes </a:t>
            </a:r>
            <a:endParaRPr lang="fr-FR" sz="1600" dirty="0" smtClean="0"/>
          </a:p>
          <a:p>
            <a:r>
              <a:rPr lang="fr-FR" sz="1600" dirty="0" smtClean="0"/>
              <a:t>◦ </a:t>
            </a:r>
            <a:r>
              <a:rPr lang="fr-FR" sz="1600" dirty="0"/>
              <a:t>en continuité </a:t>
            </a:r>
            <a:endParaRPr lang="fr-FR" sz="1600" dirty="0" smtClean="0"/>
          </a:p>
          <a:p>
            <a:r>
              <a:rPr lang="fr-FR" sz="1600" dirty="0" smtClean="0"/>
              <a:t>◦ </a:t>
            </a:r>
            <a:r>
              <a:rPr lang="fr-FR" sz="1600" dirty="0"/>
              <a:t>sans reprise d’appuis </a:t>
            </a:r>
            <a:r>
              <a:rPr lang="fr-FR" sz="1600" dirty="0" smtClean="0"/>
              <a:t>solides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◦ profondeur: 1.50m mini (au départ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◦ sans contrainte temporelle </a:t>
            </a:r>
            <a:endParaRPr lang="fr-FR" sz="1600" dirty="0" smtClean="0"/>
          </a:p>
          <a:p>
            <a:r>
              <a:rPr lang="fr-FR" sz="1600" dirty="0" smtClean="0"/>
              <a:t>◦ </a:t>
            </a:r>
            <a:r>
              <a:rPr lang="fr-FR" sz="1600" dirty="0"/>
              <a:t>à 1m du bord latéral du bassin 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441349" y="1935163"/>
            <a:ext cx="3298558" cy="82330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Réaliser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Un parcours aquatique</a:t>
            </a:r>
            <a:endParaRPr lang="fr-FR" sz="28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968506" y="1942439"/>
            <a:ext cx="3291211" cy="82330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Connaître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Savoir </a:t>
            </a:r>
            <a:r>
              <a:rPr lang="fr-FR" dirty="0"/>
              <a:t>identifier la personne responsable de la surveillance à alerter en cas de problème ; </a:t>
            </a:r>
          </a:p>
          <a:p>
            <a:r>
              <a:rPr lang="fr-FR" dirty="0"/>
              <a:t>C</a:t>
            </a:r>
            <a:r>
              <a:rPr lang="fr-FR" dirty="0" smtClean="0"/>
              <a:t>onnaître </a:t>
            </a:r>
            <a:r>
              <a:rPr lang="fr-FR" dirty="0"/>
              <a:t>et respecter les règles de base liées à l'hygiène et la sécurité dans un établissement de bains ou un espace surveillé ;</a:t>
            </a:r>
          </a:p>
          <a:p>
            <a:r>
              <a:rPr lang="fr-FR" dirty="0"/>
              <a:t>S</a:t>
            </a:r>
            <a:r>
              <a:rPr lang="fr-FR" dirty="0" smtClean="0"/>
              <a:t>avoir </a:t>
            </a:r>
            <a:r>
              <a:rPr lang="fr-FR" dirty="0"/>
              <a:t>identifier les environnements et les circonstances pour lesquels I'ASNS permet d'évoluer en sécurité</a:t>
            </a:r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754092" y="5917196"/>
            <a:ext cx="5561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>
                <a:solidFill>
                  <a:srgbClr val="FFFF00"/>
                </a:solidFill>
              </a:rPr>
              <a:t>Validée par enseignant + professionnel qualifié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44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Attestation scolaire du savoir nager en sécurité</a:t>
            </a:r>
          </a:p>
        </p:txBody>
      </p:sp>
      <p:pic>
        <p:nvPicPr>
          <p:cNvPr id="21507" name="IMG_0136.MOV" descr="Macintosh HD:Users:benoitsylvie:Desktop:Fontaine d'Ouche 2015:IMG_0136.MO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7488" y="1988966"/>
            <a:ext cx="8027988" cy="4171950"/>
          </a:xfrm>
        </p:spPr>
      </p:pic>
      <p:sp>
        <p:nvSpPr>
          <p:cNvPr id="2" name="Rectangle 1"/>
          <p:cNvSpPr/>
          <p:nvPr/>
        </p:nvSpPr>
        <p:spPr>
          <a:xfrm>
            <a:off x="649065" y="6213961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http://eps21.ac-dijon.fr/spip.php?article38#38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136</TotalTime>
  <Words>474</Words>
  <Application>Microsoft Office PowerPoint</Application>
  <PresentationFormat>Grand écran</PresentationFormat>
  <Paragraphs>76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Wingdings</vt:lpstr>
      <vt:lpstr>Wingdings 2</vt:lpstr>
      <vt:lpstr>Damask</vt:lpstr>
      <vt:lpstr>SAVOIR NAGER</vt:lpstr>
      <vt:lpstr>« permettre à chacun de pouvoir nager en sécurité, dès le plus jeune âge est une des priorités de l'enseignement d'éducation physique et sportive »</vt:lpstr>
      <vt:lpstr>Présentation PowerPoint</vt:lpstr>
      <vt:lpstr>REFERENCES INstitutionnelles</vt:lpstr>
      <vt:lpstr>REFERENCES INSTITUTIONNELLES</vt:lpstr>
      <vt:lpstr>OBJECTIF</vt:lpstr>
      <vt:lpstr>AU CYCLE 3</vt:lpstr>
      <vt:lpstr>ASNS</vt:lpstr>
      <vt:lpstr>Attestation scolaire du savoir nager en sécurité</vt:lpstr>
      <vt:lpstr>ASNS en pratique</vt:lpstr>
      <vt:lpstr>ASNS DIPLÔME</vt:lpstr>
      <vt:lpstr>RESSOURCES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SAVOIR NAGER</dc:title>
  <dc:creator>SBenoit</dc:creator>
  <cp:lastModifiedBy>SBenoit</cp:lastModifiedBy>
  <cp:revision>19</cp:revision>
  <dcterms:created xsi:type="dcterms:W3CDTF">2022-11-12T19:03:05Z</dcterms:created>
  <dcterms:modified xsi:type="dcterms:W3CDTF">2022-11-13T19:33:32Z</dcterms:modified>
</cp:coreProperties>
</file>