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6" r:id="rId4"/>
    <p:sldId id="265" r:id="rId5"/>
    <p:sldId id="261" r:id="rId6"/>
    <p:sldId id="262" r:id="rId7"/>
    <p:sldId id="260" r:id="rId8"/>
    <p:sldId id="263" r:id="rId9"/>
    <p:sldId id="264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D1E"/>
    <a:srgbClr val="FF3399"/>
    <a:srgbClr val="C8CD05"/>
    <a:srgbClr val="660033"/>
    <a:srgbClr val="12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hyperlink" Target="https://eduscol.education.fr/cid105644/le-parcours-educatif-sante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e3-regions.francetvinfo.fr/nouvelle-aquitaine/haute-vienne/bouger-mieux-apprendre-choix-innovant-ecole-haute-vienne-1606935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ECOLE PROMOTRICE DE SANTE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60691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Parcours éducatif de santé </a:t>
            </a:r>
            <a:br>
              <a:rPr lang="fr-FR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</a:br>
            <a:r>
              <a:rPr lang="fr-FR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PES</a:t>
            </a:r>
            <a:endParaRPr lang="fr-FR" dirty="0">
              <a:solidFill>
                <a:srgbClr val="00B05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1648691" cy="1537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Sylvie Benoit</a:t>
            </a:r>
          </a:p>
          <a:p>
            <a:pPr algn="ctr"/>
            <a:r>
              <a:rPr lang="fr-FR" sz="1600" dirty="0" smtClean="0"/>
              <a:t>CPD EPS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16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2400" dirty="0" smtClean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52400" y="4275722"/>
            <a:ext cx="8188036" cy="2332895"/>
          </a:xfrm>
          <a:solidFill>
            <a:srgbClr val="E0AD1E"/>
          </a:solidFill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« La promotion de la santé en milieu scolaire constitue l’un des meilleurs leviers  pour améliorer le bien-être et réduire les inégalités, en intervenant au moment où se développent les compétences et les connaissances utiles tout au long de la vie »</a:t>
            </a:r>
            <a:r>
              <a:rPr lang="fr-FR" sz="2400" dirty="0">
                <a:solidFill>
                  <a:srgbClr val="FFFF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52400" y="1911927"/>
            <a:ext cx="3948545" cy="1607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Circulaire du 22/01/2016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433455" y="1911927"/>
            <a:ext cx="3906981" cy="1607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Actualité du parcours</a:t>
            </a:r>
          </a:p>
          <a:p>
            <a:pPr algn="ctr"/>
            <a:r>
              <a:rPr lang="fr-FR" dirty="0" smtClean="0"/>
              <a:t>BO 4/02/2016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610600" y="3373687"/>
            <a:ext cx="3345872" cy="15864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Guide accompagnement </a:t>
            </a:r>
          </a:p>
          <a:p>
            <a:pPr algn="ctr"/>
            <a:r>
              <a:rPr lang="fr-FR" dirty="0" smtClean="0"/>
              <a:t>13/02/2020</a:t>
            </a: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6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000" i="1" dirty="0">
                <a:solidFill>
                  <a:srgbClr val="7030A0"/>
                </a:solidFill>
              </a:rPr>
              <a:t>enjeu primordial au sein du système éducatif</a:t>
            </a:r>
            <a:r>
              <a:rPr lang="fr-FR" sz="5400" i="1" dirty="0"/>
              <a:t/>
            </a:r>
            <a:br>
              <a:rPr lang="fr-FR" sz="5400" i="1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35527"/>
            <a:ext cx="3048264" cy="35664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4784" cy="51942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950036" y="519424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60033"/>
                </a:solidFill>
              </a:rPr>
              <a:t>Bien –être</a:t>
            </a:r>
          </a:p>
          <a:p>
            <a:r>
              <a:rPr lang="fr-FR" sz="2400" b="1" dirty="0" smtClean="0">
                <a:solidFill>
                  <a:srgbClr val="660033"/>
                </a:solidFill>
              </a:rPr>
              <a:t>Egalité</a:t>
            </a:r>
            <a:endParaRPr lang="fr-FR" sz="2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DEPUIS 2016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965" y="4791137"/>
            <a:ext cx="1627773" cy="11827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1" y="2401407"/>
            <a:ext cx="1225402" cy="3218967"/>
          </a:xfrm>
          <a:prstGeom prst="rect">
            <a:avLst/>
          </a:prstGeom>
        </p:spPr>
      </p:pic>
      <p:sp>
        <p:nvSpPr>
          <p:cNvPr id="19" name="Pentagone 18"/>
          <p:cNvSpPr/>
          <p:nvPr/>
        </p:nvSpPr>
        <p:spPr>
          <a:xfrm>
            <a:off x="1884403" y="2434189"/>
            <a:ext cx="2275289" cy="696626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PREVENIR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2054841" y="3631373"/>
            <a:ext cx="2275289" cy="6788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EDUQUER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1856632" y="4760681"/>
            <a:ext cx="2275289" cy="65116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PROTEGER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342" y="2401407"/>
            <a:ext cx="2353260" cy="80474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101" y="3369163"/>
            <a:ext cx="3359187" cy="12741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259" y="4717980"/>
            <a:ext cx="3286029" cy="132904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60764" y="6174293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7"/>
              </a:rPr>
              <a:t>https://eduscol.education.fr/cid105644/le-parcours-educatif-sante.html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7288" y="601277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OBJECTIFS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128" y="5979559"/>
            <a:ext cx="1058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0070C0"/>
                </a:solidFill>
                <a:hlinkClick r:id="rId2"/>
              </a:rPr>
              <a:t>https://france3-regions.francetvinfo.fr/nouvelle-aquitaine/haute-vienne/bouger-mieux-apprendre-choix-innovant-ecole-haute-vienne-1606935.html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5565" y="1914711"/>
            <a:ext cx="8409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</a:rPr>
              <a:t>¤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Faire </a:t>
            </a:r>
            <a:r>
              <a:rPr lang="fr-FR" sz="2400" dirty="0">
                <a:solidFill>
                  <a:srgbClr val="00B0F0"/>
                </a:solidFill>
              </a:rPr>
              <a:t>acquérir à chaque élève des connaissances, les compétences et la culture lui permettant de prendre en charge sa propre santé de façon autonome et responsable</a:t>
            </a:r>
          </a:p>
          <a:p>
            <a:endParaRPr lang="fr-FR" sz="2400" dirty="0"/>
          </a:p>
          <a:p>
            <a:r>
              <a:rPr lang="fr-FR" sz="2400" dirty="0" smtClean="0"/>
              <a:t>¤ Mettre </a:t>
            </a:r>
            <a:r>
              <a:rPr lang="fr-FR" sz="2400" dirty="0"/>
              <a:t>en œuvre dans chaque école des projets de prévention centrés sur les problématiques de santé</a:t>
            </a:r>
          </a:p>
          <a:p>
            <a:endParaRPr lang="fr-FR" sz="2400" dirty="0"/>
          </a:p>
          <a:p>
            <a:r>
              <a:rPr lang="fr-FR" sz="2400" dirty="0" smtClean="0">
                <a:solidFill>
                  <a:srgbClr val="C00000"/>
                </a:solidFill>
              </a:rPr>
              <a:t>¤ Créer </a:t>
            </a:r>
            <a:r>
              <a:rPr lang="fr-FR" sz="2400" dirty="0">
                <a:solidFill>
                  <a:srgbClr val="C00000"/>
                </a:solidFill>
              </a:rPr>
              <a:t>un environnement scolaire favorable à la santé et à la réussite scolaire de tous les élèves</a:t>
            </a:r>
          </a:p>
        </p:txBody>
      </p:sp>
    </p:spTree>
    <p:extLst>
      <p:ext uri="{BB962C8B-B14F-4D97-AF65-F5344CB8AC3E}">
        <p14:creationId xmlns:p14="http://schemas.microsoft.com/office/powerpoint/2010/main" val="22426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CARACTERISTIQUES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2966302"/>
            <a:ext cx="10875819" cy="25341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8321">
            <a:off x="1024128" y="4717070"/>
            <a:ext cx="1932599" cy="1566808"/>
          </a:xfrm>
          <a:prstGeom prst="rect">
            <a:avLst/>
          </a:prstGeom>
        </p:spPr>
      </p:pic>
      <p:pic>
        <p:nvPicPr>
          <p:cNvPr id="6" name="Picture 3" descr="C:\Users\Benoit\Pictures\SANTE\manger, bouger, dorm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2670">
            <a:off x="8782882" y="431684"/>
            <a:ext cx="2553072" cy="1436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PRINCIPES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>
                <a:latin typeface="Arial Black" pitchFamily="34" charset="0"/>
              </a:rPr>
              <a:t/>
            </a:r>
            <a:br>
              <a:rPr lang="fr-FR" b="1" dirty="0" smtClean="0">
                <a:latin typeface="Arial Black" pitchFamily="34" charset="0"/>
              </a:rPr>
            </a:br>
            <a:r>
              <a:rPr lang="fr-FR" b="1" dirty="0" smtClean="0">
                <a:solidFill>
                  <a:srgbClr val="FFC000"/>
                </a:solidFill>
                <a:latin typeface="Arial Black" pitchFamily="34" charset="0"/>
              </a:rPr>
              <a:t>Cohérence</a:t>
            </a:r>
            <a:endParaRPr lang="fr-FR" b="1" dirty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Complémentarité</a:t>
            </a:r>
          </a:p>
          <a:p>
            <a:pPr algn="ctr"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  <a:latin typeface="Arial Black" pitchFamily="34" charset="0"/>
              </a:rPr>
              <a:t>Progressivité</a:t>
            </a:r>
          </a:p>
          <a:p>
            <a:pPr algn="ctr"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Equilibre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89320" y="2084832"/>
            <a:ext cx="4754880" cy="4224528"/>
          </a:xfrm>
        </p:spPr>
        <p:txBody>
          <a:bodyPr/>
          <a:lstStyle/>
          <a:p>
            <a:pPr algn="ctr"/>
            <a:r>
              <a:rPr lang="fr-FR" dirty="0" smtClean="0"/>
              <a:t>Sur quels temps ?</a:t>
            </a:r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160372" y="2792940"/>
            <a:ext cx="2412776" cy="936104"/>
          </a:xfrm>
          <a:prstGeom prst="roundRect">
            <a:avLst/>
          </a:prstGeom>
          <a:solidFill>
            <a:srgbClr val="C8C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Temps périscolaire</a:t>
            </a:r>
            <a:endParaRPr lang="fr-FR" sz="2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070616" y="3919642"/>
            <a:ext cx="259228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Temps scolaire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35" y="5014251"/>
            <a:ext cx="307265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COMPETENCES (CSP)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33" y="1710759"/>
            <a:ext cx="7080862" cy="5039908"/>
          </a:xfrm>
          <a:prstGeom prst="rect">
            <a:avLst/>
          </a:prstGeom>
        </p:spPr>
      </p:pic>
      <p:sp>
        <p:nvSpPr>
          <p:cNvPr id="3" name="Pentagone 2"/>
          <p:cNvSpPr/>
          <p:nvPr/>
        </p:nvSpPr>
        <p:spPr>
          <a:xfrm>
            <a:off x="734291" y="3352800"/>
            <a:ext cx="1731818" cy="101138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développer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9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073272"/>
            <a:ext cx="7384472" cy="1446550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"L'homme en bonne santé est celui qui affronte des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problèmes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ou des difficultés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</a:rPr>
              <a:t>qu'il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n'a pas encore rencontrés, </a:t>
            </a:r>
            <a:endParaRPr lang="fr-FR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</a:rPr>
              <a:t>trouve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en lui de quoi les surmonter" </a:t>
            </a:r>
            <a:endParaRPr lang="fr-FR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                                                   </a:t>
            </a:r>
          </a:p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                     J. </a:t>
            </a:r>
            <a:r>
              <a:rPr lang="fr-FR" sz="1600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Ulman</a:t>
            </a:r>
            <a:r>
              <a:rPr lang="fr-FR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(philosophe et historien </a:t>
            </a:r>
            <a:r>
              <a:rPr lang="fr-FR" sz="1600" i="1" smtClean="0">
                <a:solidFill>
                  <a:srgbClr val="002060"/>
                </a:solidFill>
                <a:latin typeface="Arial" panose="020B0604020202020204" pitchFamily="34" charset="0"/>
              </a:rPr>
              <a:t>de l’éducation)</a:t>
            </a:r>
            <a:endParaRPr lang="fr-FR" sz="1600" i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73" y="0"/>
            <a:ext cx="4807527" cy="6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5705" y="1711363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b="1" kern="0" dirty="0">
                <a:solidFill>
                  <a:srgbClr val="C00000"/>
                </a:solidFill>
              </a:rPr>
              <a:t>« </a:t>
            </a:r>
            <a:r>
              <a:rPr lang="fr-FR" sz="3600" b="1" i="1" kern="0" dirty="0">
                <a:solidFill>
                  <a:srgbClr val="C00000"/>
                </a:solidFill>
              </a:rPr>
              <a:t>Les hommes supplient les Dieux de leur donner la santé, mais ils oublient qu’elle dépend d’eux </a:t>
            </a:r>
            <a:r>
              <a:rPr lang="fr-FR" sz="3600" b="1" kern="0" dirty="0">
                <a:solidFill>
                  <a:srgbClr val="C00000"/>
                </a:solidFill>
              </a:rPr>
              <a:t>».</a:t>
            </a:r>
          </a:p>
          <a:p>
            <a:pPr algn="r"/>
            <a:r>
              <a:rPr lang="fr-FR" sz="3600" kern="0" dirty="0">
                <a:solidFill>
                  <a:srgbClr val="C00000"/>
                </a:solidFill>
              </a:rPr>
              <a:t>			            </a:t>
            </a:r>
          </a:p>
          <a:p>
            <a:pPr algn="r"/>
            <a:r>
              <a:rPr lang="fr-FR" sz="3200" i="1" kern="0" dirty="0">
                <a:solidFill>
                  <a:srgbClr val="C00000"/>
                </a:solidFill>
              </a:rPr>
              <a:t>Démocrite, 460 av JC.</a:t>
            </a:r>
            <a:endParaRPr lang="fr-FR" sz="3200" i="1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0" y="1700809"/>
            <a:ext cx="2969507" cy="37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INEGALITES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341" y="2350979"/>
            <a:ext cx="1707028" cy="6462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113" y="2225376"/>
            <a:ext cx="3365284" cy="6828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4" y="3533405"/>
            <a:ext cx="3578662" cy="6645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41" y="4926643"/>
            <a:ext cx="4346825" cy="8413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248" y="3865666"/>
            <a:ext cx="2732123" cy="18168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63358"/>
            <a:ext cx="3703260" cy="20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La santé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accent6"/>
                </a:solidFill>
              </a:rPr>
              <a:t>e</a:t>
            </a:r>
            <a:r>
              <a:rPr lang="fr-FR" sz="4000" dirty="0" smtClean="0">
                <a:solidFill>
                  <a:schemeClr val="accent6"/>
                </a:solidFill>
              </a:rPr>
              <a:t>n 3 mots</a:t>
            </a:r>
            <a:endParaRPr lang="fr-FR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DEFINITION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 algn="just">
              <a:buNone/>
            </a:pPr>
            <a:r>
              <a:rPr lang="fr-FR" dirty="0"/>
              <a:t>  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 </a:t>
            </a:r>
            <a:r>
              <a:rPr lang="fr-FR" sz="3200" dirty="0"/>
              <a:t>« La santé est un état </a:t>
            </a:r>
            <a:r>
              <a:rPr lang="fr-FR" sz="3200"/>
              <a:t>de </a:t>
            </a:r>
            <a:r>
              <a:rPr lang="fr-FR" sz="3200" smtClean="0"/>
              <a:t>complet de </a:t>
            </a:r>
            <a:r>
              <a:rPr lang="fr-FR" sz="3200" dirty="0" smtClean="0">
                <a:solidFill>
                  <a:srgbClr val="00B0F0"/>
                </a:solidFill>
              </a:rPr>
              <a:t>bien-être</a:t>
            </a:r>
            <a:r>
              <a:rPr lang="fr-FR" sz="3200" dirty="0" smtClean="0"/>
              <a:t> </a:t>
            </a:r>
            <a:r>
              <a:rPr lang="fr-FR" sz="3200" dirty="0">
                <a:solidFill>
                  <a:srgbClr val="00B050"/>
                </a:solidFill>
              </a:rPr>
              <a:t>physique,</a:t>
            </a:r>
            <a:r>
              <a:rPr lang="fr-FR" sz="3200" dirty="0">
                <a:solidFill>
                  <a:srgbClr val="00B0F0"/>
                </a:solidFill>
              </a:rPr>
              <a:t> </a:t>
            </a:r>
            <a:r>
              <a:rPr lang="fr-FR" sz="3200" dirty="0">
                <a:solidFill>
                  <a:srgbClr val="FFC000"/>
                </a:solidFill>
              </a:rPr>
              <a:t>mental</a:t>
            </a:r>
            <a:r>
              <a:rPr lang="fr-FR" sz="3200" dirty="0">
                <a:solidFill>
                  <a:srgbClr val="00B0F0"/>
                </a:solidFill>
              </a:rPr>
              <a:t> </a:t>
            </a:r>
            <a:r>
              <a:rPr lang="fr-FR" sz="3200" dirty="0"/>
              <a:t>et</a:t>
            </a:r>
            <a:r>
              <a:rPr lang="fr-FR" sz="3200" dirty="0">
                <a:solidFill>
                  <a:srgbClr val="00B0F0"/>
                </a:solidFill>
              </a:rPr>
              <a:t> </a:t>
            </a:r>
            <a:r>
              <a:rPr lang="fr-FR" sz="3200" dirty="0">
                <a:solidFill>
                  <a:srgbClr val="7030A0"/>
                </a:solidFill>
              </a:rPr>
              <a:t>social</a:t>
            </a:r>
            <a:r>
              <a:rPr lang="fr-F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  <a:r>
              <a:rPr lang="fr-FR" sz="3200" dirty="0"/>
              <a:t> et ne consiste pas seulement en une absence de maladie ou d'infirmité. »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8145" y="4627419"/>
            <a:ext cx="4665103" cy="92825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fr-FR" sz="2600" i="1" dirty="0"/>
          </a:p>
          <a:p>
            <a:r>
              <a:rPr lang="fr-FR" sz="6400" i="1" dirty="0" smtClean="0">
                <a:solidFill>
                  <a:srgbClr val="C00000"/>
                </a:solidFill>
              </a:rPr>
              <a:t>OMS</a:t>
            </a:r>
          </a:p>
          <a:p>
            <a:r>
              <a:rPr lang="fr-FR" sz="6400" i="1" dirty="0">
                <a:solidFill>
                  <a:srgbClr val="C00000"/>
                </a:solidFill>
              </a:rPr>
              <a:t/>
            </a:r>
            <a:br>
              <a:rPr lang="fr-FR" sz="6400" i="1" dirty="0">
                <a:solidFill>
                  <a:srgbClr val="C00000"/>
                </a:solidFill>
              </a:rPr>
            </a:br>
            <a:r>
              <a:rPr lang="fr-FR" sz="6400" i="1" dirty="0" smtClean="0">
                <a:solidFill>
                  <a:srgbClr val="C00000"/>
                </a:solidFill>
              </a:rPr>
              <a:t>Organisation </a:t>
            </a:r>
            <a:r>
              <a:rPr lang="fr-FR" sz="6400" i="1" dirty="0">
                <a:solidFill>
                  <a:srgbClr val="C00000"/>
                </a:solidFill>
              </a:rPr>
              <a:t>mondiale de la </a:t>
            </a:r>
            <a:r>
              <a:rPr lang="fr-FR" sz="6400" i="1" dirty="0" smtClean="0">
                <a:solidFill>
                  <a:srgbClr val="C00000"/>
                </a:solidFill>
              </a:rPr>
              <a:t>santé -1946 –</a:t>
            </a:r>
          </a:p>
          <a:p>
            <a:endParaRPr lang="fr-FR" sz="4900" i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67" y="579835"/>
            <a:ext cx="232277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LA CHARTE D’ OTTAWA </a:t>
            </a:r>
            <a:r>
              <a:rPr lang="fr-FR" sz="4000" dirty="0">
                <a:solidFill>
                  <a:srgbClr val="002060"/>
                </a:solidFill>
              </a:rPr>
              <a:t>(</a:t>
            </a:r>
            <a:r>
              <a:rPr lang="fr-FR" sz="4000" dirty="0" smtClean="0">
                <a:solidFill>
                  <a:srgbClr val="002060"/>
                </a:solidFill>
              </a:rPr>
              <a:t>1986)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7915" y="2223479"/>
            <a:ext cx="526472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Etre en bonne santé, c’est pouvoir </a:t>
            </a:r>
            <a:endParaRPr lang="fr-FR" sz="2400" dirty="0"/>
          </a:p>
        </p:txBody>
      </p:sp>
      <p:sp>
        <p:nvSpPr>
          <p:cNvPr id="6" name="Pentagone 5"/>
          <p:cNvSpPr/>
          <p:nvPr/>
        </p:nvSpPr>
        <p:spPr>
          <a:xfrm>
            <a:off x="1302327" y="4199322"/>
            <a:ext cx="4017819" cy="7392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Satisfaire ses besoins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302328" y="5342942"/>
            <a:ext cx="4035902" cy="8084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Identifier et réaliser ses ambitions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302327" y="3089564"/>
            <a:ext cx="3906982" cy="7053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Evoluer avec son milieu </a:t>
            </a:r>
          </a:p>
          <a:p>
            <a:pPr algn="ctr"/>
            <a:r>
              <a:rPr lang="fr-FR" dirty="0" smtClean="0"/>
              <a:t>ou s’y adapter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44145" y="3089564"/>
            <a:ext cx="3900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b="1" i="1" dirty="0">
                <a:solidFill>
                  <a:srgbClr val="00B050"/>
                </a:solidFill>
              </a:rPr>
              <a:t>SANTE 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fr-FR" sz="2000" b="1" i="1" dirty="0" smtClean="0">
                <a:solidFill>
                  <a:srgbClr val="00B050"/>
                </a:solidFill>
              </a:rPr>
              <a:t>=</a:t>
            </a:r>
          </a:p>
          <a:p>
            <a:pPr algn="ctr">
              <a:buNone/>
            </a:pPr>
            <a:r>
              <a:rPr lang="fr-FR" sz="2000" b="1" i="1" dirty="0" smtClean="0">
                <a:solidFill>
                  <a:srgbClr val="00B050"/>
                </a:solidFill>
              </a:rPr>
              <a:t> </a:t>
            </a:r>
            <a:r>
              <a:rPr lang="fr-FR" sz="2000" b="1" i="1" dirty="0">
                <a:solidFill>
                  <a:srgbClr val="00B050"/>
                </a:solidFill>
              </a:rPr>
              <a:t>ressource de la vie </a:t>
            </a:r>
            <a:r>
              <a:rPr lang="fr-FR" sz="2000" b="1" i="1" dirty="0" smtClean="0">
                <a:solidFill>
                  <a:srgbClr val="00B050"/>
                </a:solidFill>
              </a:rPr>
              <a:t>quotidienne </a:t>
            </a:r>
          </a:p>
          <a:p>
            <a:pPr algn="just">
              <a:buNone/>
            </a:pPr>
            <a:endParaRPr lang="fr-FR" sz="2000" dirty="0" smtClean="0"/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 smtClean="0"/>
              <a:t> Concept </a:t>
            </a:r>
            <a:r>
              <a:rPr lang="fr-FR" dirty="0"/>
              <a:t>positif mettant l'accent sur les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ressources sociales </a:t>
            </a:r>
            <a:r>
              <a:rPr lang="fr-FR" dirty="0"/>
              <a:t>et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personnelles</a:t>
            </a:r>
            <a:r>
              <a:rPr lang="fr-FR" dirty="0"/>
              <a:t>, et sur les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capacités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physiques</a:t>
            </a:r>
            <a:r>
              <a:rPr lang="fr-FR" dirty="0" smtClean="0"/>
              <a:t> </a:t>
            </a:r>
            <a:r>
              <a:rPr lang="fr-FR" dirty="0"/>
              <a:t>(CSP</a:t>
            </a:r>
            <a:r>
              <a:rPr lang="fr-FR" dirty="0" smtClean="0"/>
              <a:t>)</a:t>
            </a:r>
          </a:p>
          <a:p>
            <a:pPr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7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LA SANTE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</a:rPr>
              <a:t>Déterminisme ou acquis ?</a:t>
            </a:r>
            <a:endParaRPr lang="fr-FR" sz="3200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928479"/>
            <a:ext cx="7689273" cy="357846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082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DEVELOPPEMENT SANTE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98" y="2658224"/>
            <a:ext cx="335309" cy="2078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68" y="4895968"/>
            <a:ext cx="3218967" cy="12010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434" y="2844168"/>
            <a:ext cx="4176122" cy="8535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18" y="1948069"/>
            <a:ext cx="4530436" cy="25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EDUCATION A LA SANTE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37" y="2281046"/>
            <a:ext cx="6626926" cy="8474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2" y="4061258"/>
            <a:ext cx="3310415" cy="1450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79" y="4061258"/>
            <a:ext cx="3115326" cy="1755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8" y="2933185"/>
            <a:ext cx="648938" cy="1294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782" y="2947453"/>
            <a:ext cx="827583" cy="12948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74045">
            <a:off x="5104833" y="3455554"/>
            <a:ext cx="1988134" cy="31137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543" y="3137883"/>
            <a:ext cx="3920836" cy="26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490</TotalTime>
  <Words>371</Words>
  <Application>Microsoft Office PowerPoint</Application>
  <PresentationFormat>Grand écran</PresentationFormat>
  <Paragraphs>77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Alef</vt:lpstr>
      <vt:lpstr>Arial</vt:lpstr>
      <vt:lpstr>Arial Black</vt:lpstr>
      <vt:lpstr>Bahnschrift Light</vt:lpstr>
      <vt:lpstr>Tw Cen MT</vt:lpstr>
      <vt:lpstr>Tw Cen MT Condensed</vt:lpstr>
      <vt:lpstr>Wingdings 3</vt:lpstr>
      <vt:lpstr>Intégral</vt:lpstr>
      <vt:lpstr>ECOLE PROMOTRICE DE SANTE</vt:lpstr>
      <vt:lpstr>Présentation PowerPoint</vt:lpstr>
      <vt:lpstr>INEGALITES</vt:lpstr>
      <vt:lpstr>La santé </vt:lpstr>
      <vt:lpstr>DEFINITION</vt:lpstr>
      <vt:lpstr>LA CHARTE D’ OTTAWA (1986)</vt:lpstr>
      <vt:lpstr>LA SANTE </vt:lpstr>
      <vt:lpstr>DEVELOPPEMENT SANTE</vt:lpstr>
      <vt:lpstr>EDUCATION A LA SANTE</vt:lpstr>
      <vt:lpstr>« La promotion de la santé en milieu scolaire constitue l’un des meilleurs leviers  pour améliorer le bien-être et réduire les inégalités, en intervenant au moment où se développent les compétences et les connaissances utiles tout au long de la vie » </vt:lpstr>
      <vt:lpstr>enjeu primordial au sein du système éducatif </vt:lpstr>
      <vt:lpstr>DEPUIS 2016</vt:lpstr>
      <vt:lpstr>OBJECTIFS</vt:lpstr>
      <vt:lpstr>CARACTERISTIQUES</vt:lpstr>
      <vt:lpstr>PRINCIPES</vt:lpstr>
      <vt:lpstr>COMPETENCES (CSP)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PROMOTRICE DE SANTE</dc:title>
  <dc:creator>SBenoit</dc:creator>
  <cp:lastModifiedBy>SBenoit</cp:lastModifiedBy>
  <cp:revision>47</cp:revision>
  <dcterms:created xsi:type="dcterms:W3CDTF">2021-11-22T17:20:02Z</dcterms:created>
  <dcterms:modified xsi:type="dcterms:W3CDTF">2022-03-14T14:20:29Z</dcterms:modified>
</cp:coreProperties>
</file>