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5" r:id="rId4"/>
    <p:sldId id="258" r:id="rId5"/>
    <p:sldId id="266" r:id="rId6"/>
    <p:sldId id="279" r:id="rId7"/>
    <p:sldId id="264" r:id="rId8"/>
    <p:sldId id="269" r:id="rId9"/>
    <p:sldId id="259" r:id="rId10"/>
    <p:sldId id="267" r:id="rId11"/>
    <p:sldId id="268" r:id="rId12"/>
    <p:sldId id="271" r:id="rId13"/>
    <p:sldId id="263" r:id="rId14"/>
    <p:sldId id="261" r:id="rId15"/>
    <p:sldId id="262" r:id="rId16"/>
    <p:sldId id="270" r:id="rId17"/>
    <p:sldId id="272" r:id="rId18"/>
    <p:sldId id="274" r:id="rId19"/>
    <p:sldId id="273" r:id="rId20"/>
    <p:sldId id="275" r:id="rId21"/>
    <p:sldId id="277" r:id="rId22"/>
    <p:sldId id="276"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36DC"/>
    <a:srgbClr val="5C4600"/>
    <a:srgbClr val="E3F90F"/>
    <a:srgbClr val="1B5B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56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7AE87702-C2EC-4E48-BAC8-1FA929B0DE52}" type="datetimeFigureOut">
              <a:rPr lang="fr-FR" smtClean="0"/>
              <a:pPr/>
              <a:t>16/05/2022</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47A819D4-3C5E-4F3B-98D2-E905E471F9AD}"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AE87702-C2EC-4E48-BAC8-1FA929B0DE52}" type="datetimeFigureOut">
              <a:rPr lang="fr-FR" smtClean="0"/>
              <a:pPr/>
              <a:t>16/05/2022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A819D4-3C5E-4F3B-98D2-E905E471F9A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AE87702-C2EC-4E48-BAC8-1FA929B0DE52}" type="datetimeFigureOut">
              <a:rPr lang="fr-FR" smtClean="0"/>
              <a:pPr/>
              <a:t>16/05/2022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A819D4-3C5E-4F3B-98D2-E905E471F9A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AE87702-C2EC-4E48-BAC8-1FA929B0DE52}" type="datetimeFigureOut">
              <a:rPr lang="fr-FR" smtClean="0"/>
              <a:pPr/>
              <a:t>16/05/2022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A819D4-3C5E-4F3B-98D2-E905E471F9A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7AE87702-C2EC-4E48-BAC8-1FA929B0DE52}" type="datetimeFigureOut">
              <a:rPr lang="fr-FR" smtClean="0"/>
              <a:pPr/>
              <a:t>16/05/2022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7A819D4-3C5E-4F3B-98D2-E905E471F9AD}"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AE87702-C2EC-4E48-BAC8-1FA929B0DE52}" type="datetimeFigureOut">
              <a:rPr lang="fr-FR" smtClean="0"/>
              <a:pPr/>
              <a:t>16/05/2022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7A819D4-3C5E-4F3B-98D2-E905E471F9A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7AE87702-C2EC-4E48-BAC8-1FA929B0DE52}" type="datetimeFigureOut">
              <a:rPr lang="fr-FR" smtClean="0"/>
              <a:pPr/>
              <a:t>16/05/2022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7A819D4-3C5E-4F3B-98D2-E905E471F9A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7AE87702-C2EC-4E48-BAC8-1FA929B0DE52}" type="datetimeFigureOut">
              <a:rPr lang="fr-FR" smtClean="0"/>
              <a:pPr/>
              <a:t>16/05/2022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7A819D4-3C5E-4F3B-98D2-E905E471F9A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AE87702-C2EC-4E48-BAC8-1FA929B0DE52}" type="datetimeFigureOut">
              <a:rPr lang="fr-FR" smtClean="0"/>
              <a:pPr/>
              <a:t>16/05/2022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7A819D4-3C5E-4F3B-98D2-E905E471F9A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7AE87702-C2EC-4E48-BAC8-1FA929B0DE52}" type="datetimeFigureOut">
              <a:rPr lang="fr-FR" smtClean="0"/>
              <a:pPr/>
              <a:t>16/05/2022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7A819D4-3C5E-4F3B-98D2-E905E471F9A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7AE87702-C2EC-4E48-BAC8-1FA929B0DE52}" type="datetimeFigureOut">
              <a:rPr lang="fr-FR" smtClean="0"/>
              <a:pPr/>
              <a:t>16/05/2022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47A819D4-3C5E-4F3B-98D2-E905E471F9AD}"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AE87702-C2EC-4E48-BAC8-1FA929B0DE52}" type="datetimeFigureOut">
              <a:rPr lang="fr-FR" smtClean="0"/>
              <a:pPr/>
              <a:t>16/05/2022</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7A819D4-3C5E-4F3B-98D2-E905E471F9AD}"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epsetsociete.fr/Apprendre-a-nager-un-film-qui" TargetMode="Externa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hyperlink" Target="PWPT_Aisance%20aquatique.pptx"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
          <p:cNvPicPr>
            <a:picLocks noChangeAspect="1" noChangeArrowheads="1"/>
          </p:cNvPicPr>
          <p:nvPr/>
        </p:nvPicPr>
        <p:blipFill>
          <a:blip r:embed="rId2" cstate="print"/>
          <a:srcRect/>
          <a:stretch>
            <a:fillRect/>
          </a:stretch>
        </p:blipFill>
        <p:spPr bwMode="auto">
          <a:xfrm>
            <a:off x="0" y="-202442"/>
            <a:ext cx="9144000" cy="7359806"/>
          </a:xfrm>
          <a:prstGeom prst="rect">
            <a:avLst/>
          </a:prstGeom>
          <a:noFill/>
          <a:ln w="9525">
            <a:noFill/>
            <a:miter lim="800000"/>
            <a:headEnd/>
            <a:tailEnd/>
          </a:ln>
        </p:spPr>
      </p:pic>
      <p:sp>
        <p:nvSpPr>
          <p:cNvPr id="2" name="Titre 1"/>
          <p:cNvSpPr>
            <a:spLocks noGrp="1"/>
          </p:cNvSpPr>
          <p:nvPr>
            <p:ph type="ctrTitle"/>
          </p:nvPr>
        </p:nvSpPr>
        <p:spPr>
          <a:xfrm>
            <a:off x="899592" y="5029200"/>
            <a:ext cx="7851648" cy="1828800"/>
          </a:xfrm>
        </p:spPr>
        <p:txBody>
          <a:bodyPr/>
          <a:lstStyle/>
          <a:p>
            <a:r>
              <a:rPr lang="fr-FR" dirty="0" smtClean="0">
                <a:solidFill>
                  <a:srgbClr val="FFC000"/>
                </a:solidFill>
              </a:rPr>
              <a:t>AISANCE AQUATIQUE</a:t>
            </a:r>
            <a:br>
              <a:rPr lang="fr-FR" dirty="0" smtClean="0">
                <a:solidFill>
                  <a:srgbClr val="FFC000"/>
                </a:solidFill>
              </a:rPr>
            </a:br>
            <a:endParaRPr lang="fr-FR" dirty="0">
              <a:solidFill>
                <a:srgbClr val="FFC000"/>
              </a:solidFill>
            </a:endParaRPr>
          </a:p>
        </p:txBody>
      </p:sp>
      <p:sp>
        <p:nvSpPr>
          <p:cNvPr id="3" name="Sous-titre 2"/>
          <p:cNvSpPr>
            <a:spLocks noGrp="1"/>
          </p:cNvSpPr>
          <p:nvPr>
            <p:ph type="subTitle" idx="1"/>
          </p:nvPr>
        </p:nvSpPr>
        <p:spPr>
          <a:xfrm>
            <a:off x="827584" y="6153480"/>
            <a:ext cx="7854696" cy="947928"/>
          </a:xfrm>
        </p:spPr>
        <p:txBody>
          <a:bodyPr>
            <a:normAutofit lnSpcReduction="10000"/>
          </a:bodyPr>
          <a:lstStyle/>
          <a:p>
            <a:r>
              <a:rPr lang="fr-FR" sz="2800" dirty="0" smtClean="0">
                <a:solidFill>
                  <a:schemeClr val="bg1">
                    <a:lumMod val="65000"/>
                    <a:lumOff val="35000"/>
                  </a:schemeClr>
                </a:solidFill>
              </a:rPr>
              <a:t>Pour les enfants de moins de 6 ans</a:t>
            </a:r>
          </a:p>
          <a:p>
            <a:r>
              <a:rPr lang="fr-FR" i="1" dirty="0" smtClean="0"/>
              <a:t>Sylvie benoit – CPD EPS21</a:t>
            </a:r>
            <a:endParaRPr lang="fr-FR"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C00000"/>
                </a:solidFill>
              </a:rPr>
              <a:t>CLASSES BLEUES</a:t>
            </a:r>
            <a:endParaRPr lang="fr-FR" dirty="0">
              <a:solidFill>
                <a:srgbClr val="C00000"/>
              </a:solidFill>
            </a:endParaRPr>
          </a:p>
        </p:txBody>
      </p:sp>
      <p:sp>
        <p:nvSpPr>
          <p:cNvPr id="3" name="Rectangle 2"/>
          <p:cNvSpPr/>
          <p:nvPr/>
        </p:nvSpPr>
        <p:spPr>
          <a:xfrm>
            <a:off x="1403648" y="2132856"/>
            <a:ext cx="5832648" cy="400110"/>
          </a:xfrm>
          <a:prstGeom prst="rect">
            <a:avLst/>
          </a:prstGeom>
          <a:ln>
            <a:solidFill>
              <a:schemeClr val="accent1"/>
            </a:solidFill>
          </a:ln>
        </p:spPr>
        <p:txBody>
          <a:bodyPr wrap="square">
            <a:spAutoFit/>
          </a:bodyPr>
          <a:lstStyle/>
          <a:p>
            <a:r>
              <a:rPr lang="fr-FR" sz="2000" dirty="0" smtClean="0"/>
              <a:t>      Définition : apprentissage massé dans le temps</a:t>
            </a:r>
            <a:endParaRPr lang="fr-FR" sz="2000" dirty="0"/>
          </a:p>
        </p:txBody>
      </p:sp>
      <p:sp>
        <p:nvSpPr>
          <p:cNvPr id="4" name="Ellipse 3"/>
          <p:cNvSpPr/>
          <p:nvPr/>
        </p:nvSpPr>
        <p:spPr>
          <a:xfrm>
            <a:off x="683568" y="3789040"/>
            <a:ext cx="2664296" cy="792088"/>
          </a:xfrm>
          <a:prstGeom prst="ellipse">
            <a:avLst/>
          </a:prstGeom>
          <a:solidFill>
            <a:srgbClr val="E3F90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rgbClr val="FF0000"/>
                </a:solidFill>
              </a:rPr>
              <a:t>1 séance/jour pendant 15 jours</a:t>
            </a:r>
            <a:endParaRPr lang="fr-FR" dirty="0">
              <a:solidFill>
                <a:srgbClr val="FF0000"/>
              </a:solidFill>
            </a:endParaRPr>
          </a:p>
        </p:txBody>
      </p:sp>
      <p:cxnSp>
        <p:nvCxnSpPr>
          <p:cNvPr id="5" name="Connecteur droit avec flèche 4"/>
          <p:cNvCxnSpPr/>
          <p:nvPr/>
        </p:nvCxnSpPr>
        <p:spPr>
          <a:xfrm flipH="1">
            <a:off x="2123728" y="2924944"/>
            <a:ext cx="576064"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Connecteur droit avec flèche 5"/>
          <p:cNvCxnSpPr/>
          <p:nvPr/>
        </p:nvCxnSpPr>
        <p:spPr>
          <a:xfrm>
            <a:off x="6084168" y="2996952"/>
            <a:ext cx="64807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Ellipse 6"/>
          <p:cNvSpPr/>
          <p:nvPr/>
        </p:nvSpPr>
        <p:spPr>
          <a:xfrm>
            <a:off x="5508104" y="3789040"/>
            <a:ext cx="2880320" cy="792088"/>
          </a:xfrm>
          <a:prstGeom prst="ellipse">
            <a:avLst/>
          </a:prstGeom>
          <a:solidFill>
            <a:srgbClr val="E3F90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solidFill>
                  <a:srgbClr val="FF0000"/>
                </a:solidFill>
              </a:rPr>
              <a:t>2</a:t>
            </a:r>
            <a:r>
              <a:rPr lang="fr-FR" dirty="0" smtClean="0">
                <a:solidFill>
                  <a:srgbClr val="FF0000"/>
                </a:solidFill>
              </a:rPr>
              <a:t> séances/jour pendant </a:t>
            </a:r>
          </a:p>
          <a:p>
            <a:pPr algn="ctr"/>
            <a:r>
              <a:rPr lang="fr-FR" dirty="0" smtClean="0">
                <a:solidFill>
                  <a:srgbClr val="FF0000"/>
                </a:solidFill>
              </a:rPr>
              <a:t>1 semaine</a:t>
            </a:r>
            <a:endParaRPr lang="fr-FR" dirty="0">
              <a:solidFill>
                <a:srgbClr val="FF0000"/>
              </a:solidFill>
            </a:endParaRPr>
          </a:p>
        </p:txBody>
      </p:sp>
      <p:sp>
        <p:nvSpPr>
          <p:cNvPr id="13" name="Rectangle 12"/>
          <p:cNvSpPr/>
          <p:nvPr/>
        </p:nvSpPr>
        <p:spPr>
          <a:xfrm>
            <a:off x="467544" y="5301208"/>
            <a:ext cx="8064896" cy="1200329"/>
          </a:xfrm>
          <a:prstGeom prst="rect">
            <a:avLst/>
          </a:prstGeom>
          <a:solidFill>
            <a:schemeClr val="bg1">
              <a:lumMod val="85000"/>
            </a:schemeClr>
          </a:solidFill>
          <a:ln>
            <a:solidFill>
              <a:schemeClr val="bg1">
                <a:lumMod val="50000"/>
              </a:schemeClr>
            </a:solidFill>
          </a:ln>
        </p:spPr>
        <p:txBody>
          <a:bodyPr wrap="square">
            <a:spAutoFit/>
          </a:bodyPr>
          <a:lstStyle/>
          <a:p>
            <a:pPr algn="ctr"/>
            <a:r>
              <a:rPr lang="fr-FR" sz="2400" dirty="0" smtClean="0">
                <a:solidFill>
                  <a:srgbClr val="002060"/>
                </a:solidFill>
              </a:rPr>
              <a:t>« Il est précisé que les enseignements se déroulent </a:t>
            </a:r>
            <a:r>
              <a:rPr lang="fr-FR" sz="2400" dirty="0" smtClean="0">
                <a:solidFill>
                  <a:srgbClr val="C00000"/>
                </a:solidFill>
              </a:rPr>
              <a:t>sans dispositif de flottaison </a:t>
            </a:r>
            <a:r>
              <a:rPr lang="fr-FR" sz="2400" dirty="0" smtClean="0">
                <a:solidFill>
                  <a:srgbClr val="002060"/>
                </a:solidFill>
              </a:rPr>
              <a:t>et que les compétences sont appréciées sans recours à de tels moyens. » </a:t>
            </a:r>
            <a:endParaRPr lang="fr-FR" sz="2400" dirty="0">
              <a:solidFill>
                <a:srgbClr val="00206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noGrp="1"/>
          </p:cNvSpPr>
          <p:nvPr>
            <p:ph type="title"/>
          </p:nvPr>
        </p:nvSpPr>
        <p:spPr>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z="5000" dirty="0" smtClean="0">
                <a:solidFill>
                  <a:srgbClr val="C00000"/>
                </a:solidFill>
                <a:latin typeface="+mj-lt"/>
                <a:ea typeface="+mj-ea"/>
                <a:cs typeface="+mj-cs"/>
              </a:rPr>
              <a:t>COMPETENCES</a:t>
            </a:r>
            <a:endParaRPr kumimoji="0" lang="fr-FR" sz="5000" b="0" i="0" u="none" strike="noStrike" kern="1200" cap="none" spc="0" normalizeH="0" baseline="0" noProof="0" dirty="0">
              <a:ln>
                <a:noFill/>
              </a:ln>
              <a:solidFill>
                <a:srgbClr val="C00000"/>
              </a:solidFill>
              <a:effectLst/>
              <a:uLnTx/>
              <a:uFillTx/>
              <a:latin typeface="+mj-lt"/>
              <a:ea typeface="+mj-ea"/>
              <a:cs typeface="+mj-cs"/>
            </a:endParaRPr>
          </a:p>
        </p:txBody>
      </p:sp>
      <p:sp>
        <p:nvSpPr>
          <p:cNvPr id="4" name="ZoneTexte 3"/>
          <p:cNvSpPr txBox="1"/>
          <p:nvPr/>
        </p:nvSpPr>
        <p:spPr>
          <a:xfrm>
            <a:off x="755576" y="2276872"/>
            <a:ext cx="7560840" cy="923330"/>
          </a:xfrm>
          <a:prstGeom prst="rect">
            <a:avLst/>
          </a:prstGeom>
          <a:solidFill>
            <a:srgbClr val="E3F90F"/>
          </a:solidFill>
        </p:spPr>
        <p:txBody>
          <a:bodyPr wrap="square" rtlCol="0">
            <a:spAutoFit/>
          </a:bodyPr>
          <a:lstStyle/>
          <a:p>
            <a:r>
              <a:rPr lang="fr-FR" dirty="0" smtClean="0"/>
              <a:t>A l’issue d’une classe bleue </a:t>
            </a:r>
          </a:p>
          <a:p>
            <a:r>
              <a:rPr lang="fr-FR" u="sng" dirty="0" smtClean="0"/>
              <a:t>Palier 1</a:t>
            </a:r>
            <a:r>
              <a:rPr lang="fr-FR" dirty="0" smtClean="0"/>
              <a:t> </a:t>
            </a:r>
            <a:r>
              <a:rPr lang="fr-FR" dirty="0" smtClean="0"/>
              <a:t>: </a:t>
            </a:r>
            <a:r>
              <a:rPr lang="fr-FR" dirty="0"/>
              <a:t>entrer seul dans l'eau, se déplacer en immersion complète et à sortir seul de l'eau.</a:t>
            </a:r>
            <a:endParaRPr lang="fr-FR" dirty="0" smtClean="0"/>
          </a:p>
        </p:txBody>
      </p:sp>
      <p:sp>
        <p:nvSpPr>
          <p:cNvPr id="5" name="ZoneTexte 4"/>
          <p:cNvSpPr txBox="1"/>
          <p:nvPr/>
        </p:nvSpPr>
        <p:spPr>
          <a:xfrm>
            <a:off x="755576" y="3573016"/>
            <a:ext cx="7560840" cy="923330"/>
          </a:xfrm>
          <a:prstGeom prst="rect">
            <a:avLst/>
          </a:prstGeom>
          <a:solidFill>
            <a:srgbClr val="E3F90F"/>
          </a:solidFill>
        </p:spPr>
        <p:txBody>
          <a:bodyPr wrap="square" rtlCol="0">
            <a:spAutoFit/>
          </a:bodyPr>
          <a:lstStyle/>
          <a:p>
            <a:r>
              <a:rPr lang="fr-FR" dirty="0" smtClean="0"/>
              <a:t>A l’issue de 2 classes bleues </a:t>
            </a:r>
          </a:p>
          <a:p>
            <a:r>
              <a:rPr lang="fr-FR" dirty="0" smtClean="0"/>
              <a:t> </a:t>
            </a:r>
            <a:r>
              <a:rPr lang="fr-FR" u="sng" dirty="0" smtClean="0"/>
              <a:t>Palier 2 </a:t>
            </a:r>
            <a:r>
              <a:rPr lang="fr-FR" dirty="0" smtClean="0"/>
              <a:t>: </a:t>
            </a:r>
            <a:r>
              <a:rPr lang="fr-FR" dirty="0"/>
              <a:t>sauter ou chuter dans l'eau, </a:t>
            </a:r>
            <a:r>
              <a:rPr lang="fr-FR" dirty="0" smtClean="0"/>
              <a:t> </a:t>
            </a:r>
            <a:r>
              <a:rPr lang="fr-FR" dirty="0"/>
              <a:t>se laisser remonter</a:t>
            </a:r>
            <a:r>
              <a:rPr lang="fr-FR" dirty="0" smtClean="0"/>
              <a:t>, </a:t>
            </a:r>
            <a:r>
              <a:rPr lang="fr-FR" dirty="0"/>
              <a:t>flotter de différentes manières, à regagner le bord </a:t>
            </a:r>
            <a:r>
              <a:rPr lang="fr-FR" dirty="0" smtClean="0"/>
              <a:t>et </a:t>
            </a:r>
            <a:r>
              <a:rPr lang="fr-FR" dirty="0"/>
              <a:t>sortir seul. </a:t>
            </a:r>
            <a:endParaRPr lang="fr-FR" dirty="0" smtClean="0"/>
          </a:p>
        </p:txBody>
      </p:sp>
      <p:sp>
        <p:nvSpPr>
          <p:cNvPr id="6" name="ZoneTexte 5"/>
          <p:cNvSpPr txBox="1"/>
          <p:nvPr/>
        </p:nvSpPr>
        <p:spPr>
          <a:xfrm>
            <a:off x="755576" y="4941168"/>
            <a:ext cx="7560840" cy="1200329"/>
          </a:xfrm>
          <a:prstGeom prst="rect">
            <a:avLst/>
          </a:prstGeom>
          <a:solidFill>
            <a:srgbClr val="E3F90F"/>
          </a:solidFill>
        </p:spPr>
        <p:txBody>
          <a:bodyPr wrap="square" rtlCol="0">
            <a:spAutoFit/>
          </a:bodyPr>
          <a:lstStyle/>
          <a:p>
            <a:r>
              <a:rPr lang="fr-FR" dirty="0" smtClean="0"/>
              <a:t>A l’issue de 3 classes bleues </a:t>
            </a:r>
          </a:p>
          <a:p>
            <a:pPr>
              <a:buFontTx/>
              <a:buChar char="-"/>
            </a:pPr>
            <a:r>
              <a:rPr lang="fr-FR" dirty="0" smtClean="0"/>
              <a:t>- </a:t>
            </a:r>
            <a:r>
              <a:rPr lang="fr-FR" u="sng" dirty="0" smtClean="0"/>
              <a:t>Palier 3 </a:t>
            </a:r>
            <a:r>
              <a:rPr lang="fr-FR" dirty="0" smtClean="0"/>
              <a:t> : </a:t>
            </a:r>
            <a:r>
              <a:rPr lang="fr-FR" dirty="0"/>
              <a:t>entrer dans l'eau par la tête</a:t>
            </a:r>
            <a:r>
              <a:rPr lang="fr-FR" dirty="0" smtClean="0"/>
              <a:t>, </a:t>
            </a:r>
            <a:r>
              <a:rPr lang="fr-FR" dirty="0"/>
              <a:t>remonter à la surface</a:t>
            </a:r>
            <a:r>
              <a:rPr lang="fr-FR" dirty="0" smtClean="0"/>
              <a:t>, </a:t>
            </a:r>
            <a:r>
              <a:rPr lang="fr-FR" dirty="0"/>
              <a:t>parcourir 10 m en position ventrale tête immergée</a:t>
            </a:r>
            <a:r>
              <a:rPr lang="fr-FR" dirty="0" smtClean="0"/>
              <a:t>, </a:t>
            </a:r>
            <a:r>
              <a:rPr lang="fr-FR" dirty="0"/>
              <a:t>flotter sur le dos avec le bassin en surface</a:t>
            </a:r>
            <a:r>
              <a:rPr lang="fr-FR" dirty="0" smtClean="0"/>
              <a:t>, </a:t>
            </a:r>
            <a:r>
              <a:rPr lang="fr-FR" dirty="0"/>
              <a:t>regagner le bord et à sortir seul.</a:t>
            </a:r>
            <a:endParaRPr lang="fr-FR" dirty="0"/>
          </a:p>
        </p:txBody>
      </p:sp>
      <p:sp>
        <p:nvSpPr>
          <p:cNvPr id="2" name="ZoneTexte 1"/>
          <p:cNvSpPr txBox="1"/>
          <p:nvPr/>
        </p:nvSpPr>
        <p:spPr>
          <a:xfrm rot="441495">
            <a:off x="5721380" y="1495205"/>
            <a:ext cx="2994824" cy="646331"/>
          </a:xfrm>
          <a:prstGeom prst="rect">
            <a:avLst/>
          </a:prstGeom>
          <a:solidFill>
            <a:srgbClr val="C00000"/>
          </a:solidFill>
        </p:spPr>
        <p:txBody>
          <a:bodyPr wrap="square" rtlCol="0">
            <a:spAutoFit/>
          </a:bodyPr>
          <a:lstStyle/>
          <a:p>
            <a:pPr algn="ctr"/>
            <a:r>
              <a:rPr lang="fr-FR" b="1" dirty="0" smtClean="0">
                <a:solidFill>
                  <a:schemeClr val="bg1"/>
                </a:solidFill>
                <a:latin typeface="Arial Narrow" panose="020B0606020202030204" pitchFamily="34" charset="0"/>
              </a:rPr>
              <a:t>En grande profondeur et sans matériel de flottaison</a:t>
            </a:r>
            <a:endParaRPr lang="fr-FR" b="1" dirty="0">
              <a:solidFill>
                <a:schemeClr val="bg1"/>
              </a:solidFill>
              <a:latin typeface="Arial Narrow" panose="020B060602020203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556792"/>
            <a:ext cx="7772400" cy="1362456"/>
          </a:xfrm>
        </p:spPr>
        <p:txBody>
          <a:bodyPr/>
          <a:lstStyle/>
          <a:p>
            <a:r>
              <a:rPr lang="fr-FR" dirty="0" smtClean="0"/>
              <a:t/>
            </a:r>
            <a:br>
              <a:rPr lang="fr-FR" dirty="0" smtClean="0"/>
            </a:br>
            <a:r>
              <a:rPr lang="fr-FR" sz="4800" dirty="0" smtClean="0"/>
              <a:t>Apprendre à nager, comme on a appris à marcher</a:t>
            </a:r>
            <a:endParaRPr lang="fr-FR" sz="4800" dirty="0"/>
          </a:p>
        </p:txBody>
      </p:sp>
      <p:sp>
        <p:nvSpPr>
          <p:cNvPr id="3" name="Espace réservé du texte 2"/>
          <p:cNvSpPr>
            <a:spLocks noGrp="1"/>
          </p:cNvSpPr>
          <p:nvPr>
            <p:ph type="body" idx="1"/>
          </p:nvPr>
        </p:nvSpPr>
        <p:spPr>
          <a:xfrm>
            <a:off x="467544" y="3356992"/>
            <a:ext cx="7772400" cy="1509712"/>
          </a:xfrm>
        </p:spPr>
        <p:txBody>
          <a:bodyPr>
            <a:normAutofit/>
          </a:bodyPr>
          <a:lstStyle/>
          <a:p>
            <a:r>
              <a:rPr lang="fr-FR" sz="3200" dirty="0" smtClean="0">
                <a:solidFill>
                  <a:schemeClr val="accent6">
                    <a:lumMod val="60000"/>
                    <a:lumOff val="40000"/>
                  </a:schemeClr>
                </a:solidFill>
              </a:rPr>
              <a:t>En grande profondeur et sans matériel</a:t>
            </a:r>
            <a:endParaRPr lang="fr-FR" sz="3200" dirty="0">
              <a:solidFill>
                <a:schemeClr val="accent6">
                  <a:lumMod val="60000"/>
                  <a:lumOff val="40000"/>
                </a:schemeClr>
              </a:solidFill>
            </a:endParaRPr>
          </a:p>
        </p:txBody>
      </p:sp>
      <p:pic>
        <p:nvPicPr>
          <p:cNvPr id="26626" name="Picture 2"/>
          <p:cNvPicPr>
            <a:picLocks noChangeAspect="1" noChangeArrowheads="1"/>
          </p:cNvPicPr>
          <p:nvPr/>
        </p:nvPicPr>
        <p:blipFill>
          <a:blip r:embed="rId2" cstate="print"/>
          <a:srcRect/>
          <a:stretch>
            <a:fillRect/>
          </a:stretch>
        </p:blipFill>
        <p:spPr bwMode="auto">
          <a:xfrm>
            <a:off x="1331640" y="4182109"/>
            <a:ext cx="6408712" cy="238537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C00000"/>
                </a:solidFill>
              </a:rPr>
              <a:t>Pédagogie : expérimentation</a:t>
            </a:r>
            <a:endParaRPr lang="fr-FR" dirty="0">
              <a:solidFill>
                <a:srgbClr val="C00000"/>
              </a:solidFill>
            </a:endParaRPr>
          </a:p>
        </p:txBody>
      </p:sp>
      <p:sp>
        <p:nvSpPr>
          <p:cNvPr id="3" name="Espace réservé du contenu 2"/>
          <p:cNvSpPr>
            <a:spLocks noGrp="1"/>
          </p:cNvSpPr>
          <p:nvPr>
            <p:ph sz="half" idx="1"/>
          </p:nvPr>
        </p:nvSpPr>
        <p:spPr>
          <a:solidFill>
            <a:srgbClr val="1B5B87"/>
          </a:solidFill>
          <a:ln>
            <a:solidFill>
              <a:schemeClr val="tx2">
                <a:lumMod val="50000"/>
              </a:schemeClr>
            </a:solidFill>
          </a:ln>
        </p:spPr>
        <p:txBody>
          <a:bodyPr>
            <a:normAutofit fontScale="70000" lnSpcReduction="20000"/>
          </a:bodyPr>
          <a:lstStyle/>
          <a:p>
            <a:endParaRPr lang="fr-FR" dirty="0" smtClean="0"/>
          </a:p>
          <a:p>
            <a:r>
              <a:rPr lang="fr-FR" dirty="0" smtClean="0">
                <a:solidFill>
                  <a:schemeClr val="bg1">
                    <a:lumMod val="95000"/>
                  </a:schemeClr>
                </a:solidFill>
              </a:rPr>
              <a:t>Film de Marc </a:t>
            </a:r>
            <a:r>
              <a:rPr lang="fr-FR" dirty="0" err="1" smtClean="0">
                <a:solidFill>
                  <a:schemeClr val="bg1">
                    <a:lumMod val="95000"/>
                  </a:schemeClr>
                </a:solidFill>
              </a:rPr>
              <a:t>Begotti</a:t>
            </a:r>
            <a:endParaRPr lang="fr-FR" dirty="0" smtClean="0">
              <a:solidFill>
                <a:schemeClr val="bg1">
                  <a:lumMod val="95000"/>
                </a:schemeClr>
              </a:solidFill>
            </a:endParaRPr>
          </a:p>
          <a:p>
            <a:pPr>
              <a:buNone/>
            </a:pPr>
            <a:endParaRPr lang="fr-FR" dirty="0" smtClean="0">
              <a:solidFill>
                <a:schemeClr val="bg1">
                  <a:lumMod val="95000"/>
                </a:schemeClr>
              </a:solidFill>
            </a:endParaRPr>
          </a:p>
          <a:p>
            <a:pPr>
              <a:buNone/>
            </a:pPr>
            <a:r>
              <a:rPr lang="fr-FR" sz="3400" dirty="0" smtClean="0">
                <a:solidFill>
                  <a:schemeClr val="bg1">
                    <a:lumMod val="95000"/>
                  </a:schemeClr>
                </a:solidFill>
              </a:rPr>
              <a:t>« </a:t>
            </a:r>
            <a:r>
              <a:rPr lang="fr-FR" sz="3400" i="1" dirty="0" smtClean="0">
                <a:solidFill>
                  <a:schemeClr val="bg1">
                    <a:lumMod val="95000"/>
                  </a:schemeClr>
                </a:solidFill>
              </a:rPr>
              <a:t>Je voulais montrer qu’avec une progression simple à comprendre, une professeure des écoles, non spécialiste en natation, pouvait apprendre à nager à un groupe d’enfants en une dizaine de séances massées sur une semaine</a:t>
            </a:r>
            <a:r>
              <a:rPr lang="fr-FR" sz="3400" dirty="0" smtClean="0">
                <a:solidFill>
                  <a:schemeClr val="bg1">
                    <a:lumMod val="95000"/>
                  </a:schemeClr>
                </a:solidFill>
              </a:rPr>
              <a:t> ».</a:t>
            </a:r>
          </a:p>
          <a:p>
            <a:endParaRPr lang="fr-FR" dirty="0" smtClean="0"/>
          </a:p>
        </p:txBody>
      </p:sp>
      <p:sp>
        <p:nvSpPr>
          <p:cNvPr id="4" name="Espace réservé du contenu 3"/>
          <p:cNvSpPr>
            <a:spLocks noGrp="1"/>
          </p:cNvSpPr>
          <p:nvPr>
            <p:ph sz="half" idx="2"/>
          </p:nvPr>
        </p:nvSpPr>
        <p:spPr>
          <a:solidFill>
            <a:schemeClr val="tx2">
              <a:lumMod val="20000"/>
              <a:lumOff val="80000"/>
            </a:schemeClr>
          </a:solidFill>
          <a:ln>
            <a:solidFill>
              <a:schemeClr val="tx2">
                <a:lumMod val="50000"/>
              </a:schemeClr>
            </a:solidFill>
          </a:ln>
        </p:spPr>
        <p:txBody>
          <a:bodyPr>
            <a:normAutofit fontScale="70000" lnSpcReduction="20000"/>
          </a:bodyPr>
          <a:lstStyle/>
          <a:p>
            <a:r>
              <a:rPr lang="fr-FR" dirty="0" smtClean="0"/>
              <a:t>Sandrine </a:t>
            </a:r>
            <a:r>
              <a:rPr lang="fr-FR" dirty="0" err="1" smtClean="0"/>
              <a:t>Favrot</a:t>
            </a:r>
            <a:r>
              <a:rPr lang="fr-FR" dirty="0" smtClean="0"/>
              <a:t>, professeur des écoles</a:t>
            </a:r>
          </a:p>
          <a:p>
            <a:pPr>
              <a:buNone/>
            </a:pPr>
            <a:endParaRPr lang="fr-FR" dirty="0" smtClean="0"/>
          </a:p>
          <a:p>
            <a:pPr>
              <a:buNone/>
            </a:pPr>
            <a:r>
              <a:rPr lang="fr-FR" dirty="0" smtClean="0"/>
              <a:t> </a:t>
            </a:r>
            <a:r>
              <a:rPr lang="fr-FR" dirty="0" smtClean="0">
                <a:solidFill>
                  <a:schemeClr val="accent1">
                    <a:lumMod val="50000"/>
                  </a:schemeClr>
                </a:solidFill>
              </a:rPr>
              <a:t>« </a:t>
            </a:r>
            <a:r>
              <a:rPr lang="fr-FR" i="1" dirty="0" smtClean="0">
                <a:solidFill>
                  <a:schemeClr val="accent1">
                    <a:lumMod val="50000"/>
                  </a:schemeClr>
                </a:solidFill>
              </a:rPr>
              <a:t>C’est avec grand plaisir que j’ai mené ce projet avec 10 enfants (dont 8 de mon école) à la piscine pendant une semaine, à raison de 2 séances par jour. La première étape du travail a été de prendre connaissance de la progression, de façon à ce que je puisse mener les séances le plus possible en autonomie. Ensuite, on a défini la notion de « débutant » pour pouvoir communiquer avec les parents et choisir les enfants qui feraient le stage : « Est débutant un enfant qui ne peut pas aller dans le grand bain sans matériel de flottaison ». </a:t>
            </a:r>
            <a:endParaRPr lang="fr-FR" dirty="0" smtClean="0">
              <a:solidFill>
                <a:schemeClr val="accent1">
                  <a:lumMod val="50000"/>
                </a:schemeClr>
              </a:solidFill>
            </a:endParaRP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1547664" y="332656"/>
            <a:ext cx="6581930" cy="400110"/>
          </a:xfrm>
          <a:prstGeom prst="rect">
            <a:avLst/>
          </a:prstGeom>
          <a:solidFill>
            <a:srgbClr val="C00000"/>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hlinkClick r:id="rId2"/>
              </a:rPr>
              <a:t>http://www.epsetsociete.fr/Apprendre-a-nager-un-film-qui</a:t>
            </a:r>
            <a:r>
              <a:rPr kumimoji="0" lang="fr-FR" sz="2000" b="1"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 </a:t>
            </a:r>
            <a:endParaRPr kumimoji="0" lang="fr-FR" sz="2000" b="0" i="0" u="none" strike="noStrike" cap="none" normalizeH="0" baseline="0" dirty="0" smtClean="0">
              <a:ln>
                <a:noFill/>
              </a:ln>
              <a:solidFill>
                <a:srgbClr val="002060"/>
              </a:solidFill>
              <a:effectLst/>
              <a:latin typeface="Arial" pitchFamily="34" charset="0"/>
              <a:cs typeface="Arial" pitchFamily="34" charset="0"/>
            </a:endParaRPr>
          </a:p>
        </p:txBody>
      </p:sp>
      <p:sp>
        <p:nvSpPr>
          <p:cNvPr id="4" name="Titre 3"/>
          <p:cNvSpPr>
            <a:spLocks noGrp="1"/>
          </p:cNvSpPr>
          <p:nvPr>
            <p:ph type="title"/>
          </p:nvPr>
        </p:nvSpPr>
        <p:spPr>
          <a:xfrm>
            <a:off x="179512" y="332656"/>
            <a:ext cx="3096344" cy="1582621"/>
          </a:xfrm>
        </p:spPr>
        <p:txBody>
          <a:bodyPr/>
          <a:lstStyle/>
          <a:p>
            <a:r>
              <a:rPr lang="fr-FR" dirty="0" smtClean="0"/>
              <a:t>Raymond </a:t>
            </a:r>
            <a:r>
              <a:rPr lang="fr-FR" dirty="0" err="1" smtClean="0"/>
              <a:t>Catteau</a:t>
            </a:r>
            <a:r>
              <a:rPr lang="fr-FR" dirty="0" smtClean="0"/>
              <a:t> </a:t>
            </a:r>
            <a:br>
              <a:rPr lang="fr-FR" dirty="0" smtClean="0"/>
            </a:br>
            <a:r>
              <a:rPr lang="fr-FR" dirty="0" smtClean="0"/>
              <a:t>« La natation de demain »</a:t>
            </a:r>
            <a:endParaRPr lang="fr-FR" dirty="0"/>
          </a:p>
        </p:txBody>
      </p:sp>
      <p:pic>
        <p:nvPicPr>
          <p:cNvPr id="53253" name="Picture 5" descr="https://static.fnac-static.com/multimedia/Images/FR/NR/cc/3d/26/2506188/1507-1/tsp20151228144447/La-natation-de-demain.jpg"/>
          <p:cNvPicPr>
            <a:picLocks noGrp="1" noChangeAspect="1" noChangeArrowheads="1"/>
          </p:cNvPicPr>
          <p:nvPr>
            <p:ph type="pic" idx="1"/>
          </p:nvPr>
        </p:nvPicPr>
        <p:blipFill>
          <a:blip r:embed="rId3" cstate="print"/>
          <a:srcRect l="11082" r="11082"/>
          <a:stretch>
            <a:fillRect/>
          </a:stretch>
        </p:blipFill>
        <p:spPr bwMode="auto">
          <a:prstGeom prst="rect">
            <a:avLst/>
          </a:prstGeom>
          <a:noFill/>
        </p:spPr>
      </p:pic>
      <p:sp>
        <p:nvSpPr>
          <p:cNvPr id="11" name="ZoneTexte 10"/>
          <p:cNvSpPr txBox="1"/>
          <p:nvPr/>
        </p:nvSpPr>
        <p:spPr>
          <a:xfrm>
            <a:off x="251520" y="2276872"/>
            <a:ext cx="3384376" cy="923330"/>
          </a:xfrm>
          <a:prstGeom prst="rect">
            <a:avLst/>
          </a:prstGeom>
          <a:solidFill>
            <a:schemeClr val="bg1">
              <a:lumMod val="85000"/>
            </a:schemeClr>
          </a:solidFill>
          <a:ln>
            <a:solidFill>
              <a:srgbClr val="002060"/>
            </a:solidFill>
          </a:ln>
        </p:spPr>
        <p:txBody>
          <a:bodyPr wrap="square" rtlCol="0">
            <a:spAutoFit/>
          </a:bodyPr>
          <a:lstStyle/>
          <a:p>
            <a:r>
              <a:rPr lang="fr-FR" dirty="0" smtClean="0"/>
              <a:t>1</a:t>
            </a:r>
            <a:r>
              <a:rPr lang="fr-FR" baseline="30000" dirty="0" smtClean="0"/>
              <a:t>ère</a:t>
            </a:r>
            <a:r>
              <a:rPr lang="fr-FR" dirty="0" smtClean="0"/>
              <a:t> étape :</a:t>
            </a:r>
          </a:p>
          <a:p>
            <a:endParaRPr lang="fr-FR" dirty="0"/>
          </a:p>
          <a:p>
            <a:r>
              <a:rPr lang="fr-FR" dirty="0" smtClean="0"/>
              <a:t>« Construire le corps flottant »</a:t>
            </a:r>
            <a:endParaRPr lang="fr-FR" dirty="0"/>
          </a:p>
        </p:txBody>
      </p:sp>
      <p:sp>
        <p:nvSpPr>
          <p:cNvPr id="12" name="Étoile à 6 branches 11"/>
          <p:cNvSpPr/>
          <p:nvPr/>
        </p:nvSpPr>
        <p:spPr>
          <a:xfrm rot="21045244">
            <a:off x="581792" y="4010006"/>
            <a:ext cx="3386684" cy="1695972"/>
          </a:xfrm>
          <a:prstGeom prst="star6">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 Pas de prothèses et pas d’aménagement du milieu !»</a:t>
            </a:r>
            <a:endParaRPr lang="fr-FR" dirty="0"/>
          </a:p>
        </p:txBody>
      </p:sp>
      <p:sp>
        <p:nvSpPr>
          <p:cNvPr id="13" name="Bulle ronde 12"/>
          <p:cNvSpPr/>
          <p:nvPr/>
        </p:nvSpPr>
        <p:spPr>
          <a:xfrm>
            <a:off x="8244408" y="116632"/>
            <a:ext cx="648072" cy="432048"/>
          </a:xfrm>
          <a:prstGeom prst="wedgeEllipseCallou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19’</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79512" y="332656"/>
            <a:ext cx="3096344" cy="1582621"/>
          </a:xfrm>
        </p:spPr>
        <p:txBody>
          <a:bodyPr/>
          <a:lstStyle/>
          <a:p>
            <a:r>
              <a:rPr lang="fr-FR" dirty="0" smtClean="0"/>
              <a:t>Raymond </a:t>
            </a:r>
            <a:r>
              <a:rPr lang="fr-FR" dirty="0" err="1" smtClean="0"/>
              <a:t>Catteau</a:t>
            </a:r>
            <a:r>
              <a:rPr lang="fr-FR" dirty="0" smtClean="0"/>
              <a:t> </a:t>
            </a:r>
            <a:br>
              <a:rPr lang="fr-FR" dirty="0" smtClean="0"/>
            </a:br>
            <a:r>
              <a:rPr lang="fr-FR" dirty="0" smtClean="0"/>
              <a:t>« La natation de demain »</a:t>
            </a:r>
            <a:endParaRPr lang="fr-FR" dirty="0"/>
          </a:p>
        </p:txBody>
      </p:sp>
      <p:pic>
        <p:nvPicPr>
          <p:cNvPr id="53253" name="Picture 5" descr="https://static.fnac-static.com/multimedia/Images/FR/NR/cc/3d/26/2506188/1507-1/tsp20151228144447/La-natation-de-demain.jpg"/>
          <p:cNvPicPr>
            <a:picLocks noGrp="1" noChangeAspect="1" noChangeArrowheads="1"/>
          </p:cNvPicPr>
          <p:nvPr>
            <p:ph type="pic" idx="1"/>
          </p:nvPr>
        </p:nvPicPr>
        <p:blipFill>
          <a:blip r:embed="rId2" cstate="print"/>
          <a:srcRect l="11082" r="11082"/>
          <a:stretch>
            <a:fillRect/>
          </a:stretch>
        </p:blipFill>
        <p:spPr bwMode="auto">
          <a:xfrm rot="420000">
            <a:off x="3570245" y="815405"/>
            <a:ext cx="4617720" cy="3931920"/>
          </a:xfrm>
          <a:prstGeom prst="rect">
            <a:avLst/>
          </a:prstGeom>
          <a:noFill/>
        </p:spPr>
      </p:pic>
      <p:sp>
        <p:nvSpPr>
          <p:cNvPr id="11" name="ZoneTexte 10"/>
          <p:cNvSpPr txBox="1"/>
          <p:nvPr/>
        </p:nvSpPr>
        <p:spPr>
          <a:xfrm>
            <a:off x="251520" y="2276872"/>
            <a:ext cx="3384376" cy="923330"/>
          </a:xfrm>
          <a:prstGeom prst="rect">
            <a:avLst/>
          </a:prstGeom>
          <a:solidFill>
            <a:schemeClr val="bg1">
              <a:lumMod val="85000"/>
            </a:schemeClr>
          </a:solidFill>
          <a:ln>
            <a:solidFill>
              <a:srgbClr val="002060"/>
            </a:solidFill>
          </a:ln>
        </p:spPr>
        <p:txBody>
          <a:bodyPr wrap="square" rtlCol="0">
            <a:spAutoFit/>
          </a:bodyPr>
          <a:lstStyle/>
          <a:p>
            <a:r>
              <a:rPr lang="fr-FR" dirty="0" smtClean="0"/>
              <a:t>2ème étape :</a:t>
            </a:r>
          </a:p>
          <a:p>
            <a:endParaRPr lang="fr-FR" dirty="0"/>
          </a:p>
          <a:p>
            <a:r>
              <a:rPr lang="fr-FR" dirty="0" smtClean="0"/>
              <a:t>« Construire le corps projectile »</a:t>
            </a:r>
            <a:endParaRPr lang="fr-FR" dirty="0"/>
          </a:p>
        </p:txBody>
      </p:sp>
      <p:sp>
        <p:nvSpPr>
          <p:cNvPr id="12" name="Étoile à 6 branches 11"/>
          <p:cNvSpPr/>
          <p:nvPr/>
        </p:nvSpPr>
        <p:spPr>
          <a:xfrm rot="21045244">
            <a:off x="5643068" y="4194112"/>
            <a:ext cx="3386684" cy="1695972"/>
          </a:xfrm>
          <a:prstGeom prst="star6">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 Pas de prothèses et pas d’aménagement du milieu !»</a:t>
            </a:r>
            <a:endParaRPr lang="fr-FR" dirty="0"/>
          </a:p>
        </p:txBody>
      </p:sp>
      <p:sp>
        <p:nvSpPr>
          <p:cNvPr id="8" name="ZoneTexte 7"/>
          <p:cNvSpPr txBox="1"/>
          <p:nvPr/>
        </p:nvSpPr>
        <p:spPr>
          <a:xfrm>
            <a:off x="251520" y="4365104"/>
            <a:ext cx="3744416" cy="923330"/>
          </a:xfrm>
          <a:prstGeom prst="rect">
            <a:avLst/>
          </a:prstGeom>
          <a:solidFill>
            <a:schemeClr val="bg1">
              <a:lumMod val="85000"/>
            </a:schemeClr>
          </a:solidFill>
          <a:ln>
            <a:solidFill>
              <a:srgbClr val="002060"/>
            </a:solidFill>
          </a:ln>
        </p:spPr>
        <p:txBody>
          <a:bodyPr wrap="square" rtlCol="0">
            <a:spAutoFit/>
          </a:bodyPr>
          <a:lstStyle/>
          <a:p>
            <a:r>
              <a:rPr lang="fr-FR" dirty="0" smtClean="0"/>
              <a:t>3ème étape :</a:t>
            </a:r>
          </a:p>
          <a:p>
            <a:endParaRPr lang="fr-FR" dirty="0"/>
          </a:p>
          <a:p>
            <a:r>
              <a:rPr lang="fr-FR" dirty="0" smtClean="0"/>
              <a:t>« Construire le corps propulseur  »</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9592" y="1196752"/>
            <a:ext cx="7632848" cy="369332"/>
          </a:xfrm>
          <a:prstGeom prst="rect">
            <a:avLst/>
          </a:prstGeom>
        </p:spPr>
        <p:txBody>
          <a:bodyPr wrap="square">
            <a:spAutoFit/>
          </a:bodyPr>
          <a:lstStyle/>
          <a:p>
            <a:pPr fontAlgn="base"/>
            <a:r>
              <a:rPr lang="fr-FR" b="1" dirty="0" smtClean="0"/>
              <a:t>Plan aisance aquatique, 6 vidéos pédagogiques à faire en famille</a:t>
            </a:r>
            <a:endParaRPr lang="fr-FR" b="1" dirty="0"/>
          </a:p>
        </p:txBody>
      </p:sp>
      <p:sp>
        <p:nvSpPr>
          <p:cNvPr id="4" name="Rectangle 3"/>
          <p:cNvSpPr/>
          <p:nvPr/>
        </p:nvSpPr>
        <p:spPr>
          <a:xfrm>
            <a:off x="3923928" y="2708920"/>
            <a:ext cx="4572000" cy="2308324"/>
          </a:xfrm>
          <a:prstGeom prst="rect">
            <a:avLst/>
          </a:prstGeom>
          <a:solidFill>
            <a:srgbClr val="E3F90F"/>
          </a:solidFill>
        </p:spPr>
        <p:txBody>
          <a:bodyPr wrap="square">
            <a:spAutoFit/>
          </a:bodyPr>
          <a:lstStyle/>
          <a:p>
            <a:pPr fontAlgn="base"/>
            <a:r>
              <a:rPr lang="fr-FR" dirty="0" smtClean="0"/>
              <a:t>Etape 1 : L’ acclimatation dans le bassin</a:t>
            </a:r>
          </a:p>
          <a:p>
            <a:pPr fontAlgn="base"/>
            <a:r>
              <a:rPr lang="fr-FR" dirty="0" smtClean="0"/>
              <a:t>Etape 2 : L’immersion</a:t>
            </a:r>
          </a:p>
          <a:p>
            <a:pPr fontAlgn="base"/>
            <a:r>
              <a:rPr lang="fr-FR" dirty="0" smtClean="0"/>
              <a:t>Etape 3 : Flotter à la verticale</a:t>
            </a:r>
          </a:p>
          <a:p>
            <a:pPr fontAlgn="base"/>
            <a:r>
              <a:rPr lang="fr-FR" dirty="0" smtClean="0"/>
              <a:t>Etape 4 : Déplacement à la surface</a:t>
            </a:r>
          </a:p>
          <a:p>
            <a:pPr fontAlgn="base"/>
            <a:r>
              <a:rPr lang="fr-FR" dirty="0" smtClean="0"/>
              <a:t>Etape 5 : Appréhender la profondeur</a:t>
            </a:r>
          </a:p>
          <a:p>
            <a:pPr fontAlgn="base"/>
            <a:r>
              <a:rPr lang="fr-FR" dirty="0" smtClean="0"/>
              <a:t>Etape 6 : L’autonomie</a:t>
            </a:r>
          </a:p>
          <a:p>
            <a:pPr fontAlgn="base"/>
            <a:endParaRPr lang="fr-FR" dirty="0" smtClean="0"/>
          </a:p>
          <a:p>
            <a:pPr fontAlgn="base"/>
            <a:endParaRPr lang="fr-FR" dirty="0"/>
          </a:p>
        </p:txBody>
      </p:sp>
      <p:sp>
        <p:nvSpPr>
          <p:cNvPr id="5" name="Rectangle à coins arrondis 4"/>
          <p:cNvSpPr/>
          <p:nvPr/>
        </p:nvSpPr>
        <p:spPr>
          <a:xfrm>
            <a:off x="395536" y="4725144"/>
            <a:ext cx="5688632" cy="12241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u="sng" dirty="0" smtClean="0"/>
              <a:t>Remarques :</a:t>
            </a:r>
          </a:p>
          <a:p>
            <a:pPr algn="ctr"/>
            <a:r>
              <a:rPr lang="fr-FR" dirty="0" smtClean="0"/>
              <a:t>Tout est imposé (pas de choix possible pour l’enfant)</a:t>
            </a:r>
          </a:p>
          <a:p>
            <a:pPr algn="ctr"/>
            <a:r>
              <a:rPr lang="fr-FR" dirty="0" smtClean="0"/>
              <a:t> il y a de la manipulation </a:t>
            </a:r>
          </a:p>
          <a:p>
            <a:pPr algn="ctr"/>
            <a:r>
              <a:rPr lang="fr-FR" dirty="0" smtClean="0"/>
              <a:t> 1 adulte pour 1 enfant </a:t>
            </a:r>
            <a:endParaRPr lang="fr-FR" dirty="0"/>
          </a:p>
        </p:txBody>
      </p:sp>
      <p:sp>
        <p:nvSpPr>
          <p:cNvPr id="6" name="Rectangle 5"/>
          <p:cNvSpPr/>
          <p:nvPr/>
        </p:nvSpPr>
        <p:spPr>
          <a:xfrm>
            <a:off x="251520" y="1916832"/>
            <a:ext cx="8640960" cy="400110"/>
          </a:xfrm>
          <a:prstGeom prst="rect">
            <a:avLst/>
          </a:prstGeom>
          <a:solidFill>
            <a:schemeClr val="bg1">
              <a:lumMod val="50000"/>
            </a:schemeClr>
          </a:solidFill>
        </p:spPr>
        <p:txBody>
          <a:bodyPr wrap="square">
            <a:spAutoFit/>
          </a:bodyPr>
          <a:lstStyle/>
          <a:p>
            <a:r>
              <a:rPr lang="fr-FR" sz="2000" dirty="0" smtClean="0">
                <a:hlinkClick r:id="rId2" action="ppaction://hlinkpres?slideindex=1&amp;slidetitle="/>
              </a:rPr>
              <a:t>https://sports.gouv.fr/preventiondesnoyades/article/evoluer-dans-l-eau#46</a:t>
            </a:r>
            <a:endParaRPr lang="fr-FR"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solidFill>
            <a:schemeClr val="accent6"/>
          </a:solidFill>
        </p:spPr>
        <p:txBody>
          <a:bodyPr/>
          <a:lstStyle/>
          <a:p>
            <a:r>
              <a:rPr lang="fr-FR" dirty="0" smtClean="0"/>
              <a:t>La natation de demain</a:t>
            </a:r>
            <a:endParaRPr lang="fr-FR" dirty="0"/>
          </a:p>
        </p:txBody>
      </p:sp>
      <p:sp>
        <p:nvSpPr>
          <p:cNvPr id="3" name="Sous-titre 2"/>
          <p:cNvSpPr>
            <a:spLocks noGrp="1"/>
          </p:cNvSpPr>
          <p:nvPr>
            <p:ph type="subTitle" idx="1"/>
          </p:nvPr>
        </p:nvSpPr>
        <p:spPr/>
        <p:txBody>
          <a:bodyPr/>
          <a:lstStyle/>
          <a:p>
            <a:r>
              <a:rPr lang="fr-FR" dirty="0" smtClean="0">
                <a:solidFill>
                  <a:srgbClr val="002060"/>
                </a:solidFill>
              </a:rPr>
              <a:t>Ou la disparition de la dimension ludique</a:t>
            </a:r>
          </a:p>
          <a:p>
            <a:r>
              <a:rPr lang="fr-FR" dirty="0" smtClean="0">
                <a:solidFill>
                  <a:srgbClr val="002060"/>
                </a:solidFill>
              </a:rPr>
              <a:t>et de la construction de ses apprentissages par l’enfant</a:t>
            </a:r>
            <a:endParaRPr lang="fr-FR" dirty="0">
              <a:solidFill>
                <a:srgbClr val="00206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Pourtant …</a:t>
            </a:r>
            <a:endParaRPr lang="fr-FR" sz="2700" dirty="0"/>
          </a:p>
        </p:txBody>
      </p:sp>
      <p:sp>
        <p:nvSpPr>
          <p:cNvPr id="3" name="Espace réservé du contenu 2"/>
          <p:cNvSpPr>
            <a:spLocks noGrp="1"/>
          </p:cNvSpPr>
          <p:nvPr>
            <p:ph idx="1"/>
          </p:nvPr>
        </p:nvSpPr>
        <p:spPr/>
        <p:txBody>
          <a:bodyPr>
            <a:normAutofit fontScale="92500" lnSpcReduction="10000"/>
          </a:bodyPr>
          <a:lstStyle/>
          <a:p>
            <a:pPr>
              <a:buNone/>
            </a:pPr>
            <a:endParaRPr lang="fr-FR" dirty="0" smtClean="0">
              <a:solidFill>
                <a:srgbClr val="C00000"/>
              </a:solidFill>
            </a:endParaRPr>
          </a:p>
          <a:p>
            <a:pPr>
              <a:buNone/>
            </a:pPr>
            <a:r>
              <a:rPr lang="fr-FR" i="1" dirty="0" smtClean="0"/>
              <a:t>« Le parcours d'apprentissage de l'élève commence, dès le cycle 1, par </a:t>
            </a:r>
            <a:r>
              <a:rPr lang="fr-FR" i="1" dirty="0" smtClean="0"/>
              <a:t>des situations </a:t>
            </a:r>
            <a:r>
              <a:rPr lang="fr-FR" i="1" dirty="0" smtClean="0"/>
              <a:t>de découverte et d'exploration du milieu aquatique - sous forme de jeux et de parcours organisés à l'aide d'un matériel adapté pour permettre aux élèves d'agir en confiance et en sécurité et construire de nouveaux équilibres (se déplacer, s'immerger, se laisser flotter, etc.). »</a:t>
            </a:r>
          </a:p>
          <a:p>
            <a:pPr>
              <a:buNone/>
            </a:pPr>
            <a:r>
              <a:rPr lang="fr-FR" dirty="0" smtClean="0"/>
              <a:t/>
            </a:r>
            <a:br>
              <a:rPr lang="fr-FR" dirty="0" smtClean="0"/>
            </a:br>
            <a:r>
              <a:rPr lang="fr-FR" i="1" dirty="0" smtClean="0">
                <a:solidFill>
                  <a:schemeClr val="accent5">
                    <a:lumMod val="75000"/>
                  </a:schemeClr>
                </a:solidFill>
              </a:rPr>
              <a:t>&gt; N’y a-t-il pas contradiction entre la méthode préconisée et la circulaire officielle ?</a:t>
            </a:r>
            <a:br>
              <a:rPr lang="fr-FR" i="1" dirty="0" smtClean="0">
                <a:solidFill>
                  <a:schemeClr val="accent5">
                    <a:lumMod val="75000"/>
                  </a:schemeClr>
                </a:solidFill>
              </a:rPr>
            </a:br>
            <a:r>
              <a:rPr lang="fr-FR" i="1" dirty="0" smtClean="0">
                <a:solidFill>
                  <a:schemeClr val="accent5">
                    <a:lumMod val="75000"/>
                  </a:schemeClr>
                </a:solidFill>
              </a:rPr>
              <a:t>&gt; A quelle méthode d’apprentissage fait-on appel ?</a:t>
            </a:r>
            <a:endParaRPr lang="fr-FR" i="1" dirty="0">
              <a:solidFill>
                <a:schemeClr val="accent5">
                  <a:lumMod val="75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Référence au constructivisme</a:t>
            </a:r>
            <a:endParaRPr lang="fr-FR" dirty="0"/>
          </a:p>
        </p:txBody>
      </p:sp>
      <p:sp>
        <p:nvSpPr>
          <p:cNvPr id="3" name="Espace réservé du contenu 2"/>
          <p:cNvSpPr>
            <a:spLocks noGrp="1"/>
          </p:cNvSpPr>
          <p:nvPr>
            <p:ph idx="1"/>
          </p:nvPr>
        </p:nvSpPr>
        <p:spPr>
          <a:solidFill>
            <a:schemeClr val="accent6">
              <a:lumMod val="75000"/>
            </a:schemeClr>
          </a:solidFill>
        </p:spPr>
        <p:txBody>
          <a:bodyPr>
            <a:normAutofit fontScale="92500"/>
          </a:bodyPr>
          <a:lstStyle/>
          <a:p>
            <a:r>
              <a:rPr lang="fr-FR" dirty="0" smtClean="0"/>
              <a:t>Piaget</a:t>
            </a:r>
          </a:p>
          <a:p>
            <a:pPr>
              <a:buNone/>
            </a:pPr>
            <a:r>
              <a:rPr lang="fr-FR" dirty="0" smtClean="0"/>
              <a:t>l’élève doit être actif, cela veut dire qu’il doit penser par lui-même, expérimenter, découvrir, apprendre en faisant. Ce courant met également en évidence que la démarche d’apprentissage est plus importante que ce qui est appris, il met l’accent sur le processus de recherche de solution, c’est la recherche autonome, la formulation d’hypothèses, et le tâtonnement expérimental qui permettent d’apprendre à réfléchir et à penser.</a:t>
            </a:r>
          </a:p>
          <a:p>
            <a:pPr>
              <a:buNone/>
            </a:pPr>
            <a:endParaRPr lang="fr-FR" dirty="0" smtClean="0">
              <a:solidFill>
                <a:srgbClr val="C00000"/>
              </a:solidFill>
            </a:endParaRPr>
          </a:p>
          <a:p>
            <a:pPr>
              <a:buNone/>
            </a:pPr>
            <a:r>
              <a:rPr lang="fr-FR" dirty="0" smtClean="0">
                <a:solidFill>
                  <a:srgbClr val="C00000"/>
                </a:solidFill>
              </a:rPr>
              <a:t>L’approche de </a:t>
            </a:r>
            <a:r>
              <a:rPr lang="fr-FR" dirty="0" err="1" smtClean="0">
                <a:solidFill>
                  <a:srgbClr val="C00000"/>
                </a:solidFill>
              </a:rPr>
              <a:t>Catteau</a:t>
            </a:r>
            <a:r>
              <a:rPr lang="fr-FR" dirty="0" smtClean="0">
                <a:solidFill>
                  <a:srgbClr val="C00000"/>
                </a:solidFill>
              </a:rPr>
              <a:t> s’inscrit -elle dans cette démarche ?</a:t>
            </a:r>
            <a:endParaRPr lang="fr-FR"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115616" y="1412776"/>
            <a:ext cx="6984776"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0" strike="noStrike" cap="none" normalizeH="0" baseline="0" dirty="0" smtClean="0">
                <a:ln>
                  <a:noFill/>
                </a:ln>
                <a:solidFill>
                  <a:srgbClr val="FF0000"/>
                </a:solidFill>
                <a:effectLst/>
                <a:latin typeface="Stencil" pitchFamily="82" charset="0"/>
                <a:ea typeface="Calibri" pitchFamily="34" charset="0"/>
                <a:cs typeface="Times New Roman" pitchFamily="18" charset="0"/>
              </a:rPr>
              <a:t>Importance des noyades accidentelles des enfants de moins de 6 ans</a:t>
            </a:r>
          </a:p>
        </p:txBody>
      </p:sp>
      <p:sp>
        <p:nvSpPr>
          <p:cNvPr id="7" name="Rectangle 6"/>
          <p:cNvSpPr/>
          <p:nvPr/>
        </p:nvSpPr>
        <p:spPr>
          <a:xfrm>
            <a:off x="1403648" y="2564904"/>
            <a:ext cx="6342827" cy="830997"/>
          </a:xfrm>
          <a:prstGeom prst="rect">
            <a:avLst/>
          </a:prstGeom>
          <a:solidFill>
            <a:schemeClr val="bg1">
              <a:lumMod val="85000"/>
            </a:schemeClr>
          </a:solidFill>
          <a:ln>
            <a:solidFill>
              <a:schemeClr val="tx2">
                <a:lumMod val="50000"/>
              </a:schemeClr>
            </a:solidFill>
          </a:ln>
        </p:spPr>
        <p:txBody>
          <a:bodyPr wrap="none">
            <a:spAutoFit/>
          </a:bodyPr>
          <a:lstStyle/>
          <a:p>
            <a:pPr algn="ctr"/>
            <a:r>
              <a:rPr lang="fr-FR" dirty="0" smtClean="0"/>
              <a:t> </a:t>
            </a:r>
            <a:r>
              <a:rPr lang="fr-FR" sz="2400" dirty="0" smtClean="0"/>
              <a:t>+ 96% entre 2015 et 2018</a:t>
            </a:r>
          </a:p>
          <a:p>
            <a:r>
              <a:rPr lang="fr-FR" sz="2400" dirty="0" smtClean="0"/>
              <a:t>2</a:t>
            </a:r>
            <a:r>
              <a:rPr lang="fr-FR" sz="2400" baseline="30000" dirty="0" smtClean="0"/>
              <a:t>ème</a:t>
            </a:r>
            <a:r>
              <a:rPr lang="fr-FR" sz="2400" dirty="0" smtClean="0"/>
              <a:t> cause de mortalité chez les moins de 6 ans</a:t>
            </a:r>
            <a:endParaRPr lang="fr-FR" sz="2400" dirty="0"/>
          </a:p>
        </p:txBody>
      </p:sp>
      <p:sp>
        <p:nvSpPr>
          <p:cNvPr id="8" name="Rectangle 7"/>
          <p:cNvSpPr/>
          <p:nvPr/>
        </p:nvSpPr>
        <p:spPr>
          <a:xfrm>
            <a:off x="467544" y="4293096"/>
            <a:ext cx="8064896" cy="1200329"/>
          </a:xfrm>
          <a:prstGeom prst="rect">
            <a:avLst/>
          </a:prstGeom>
          <a:solidFill>
            <a:schemeClr val="tx2">
              <a:lumMod val="40000"/>
              <a:lumOff val="60000"/>
            </a:schemeClr>
          </a:solidFill>
          <a:ln>
            <a:solidFill>
              <a:schemeClr val="tx2"/>
            </a:solidFill>
          </a:ln>
        </p:spPr>
        <p:txBody>
          <a:bodyPr wrap="square">
            <a:spAutoFit/>
          </a:bodyPr>
          <a:lstStyle/>
          <a:p>
            <a:pPr algn="ctr"/>
            <a:r>
              <a:rPr lang="fr-FR" sz="2400" dirty="0" smtClean="0"/>
              <a:t>Le ministère des Sports se mobilise pour lutter contre les noyades en déployant le plan</a:t>
            </a:r>
            <a:br>
              <a:rPr lang="fr-FR" sz="2400" dirty="0" smtClean="0"/>
            </a:br>
            <a:r>
              <a:rPr lang="fr-FR" sz="2400" dirty="0" smtClean="0"/>
              <a:t> « Prévenir les noyades et développer l’Aisance aquatique »</a:t>
            </a:r>
            <a:endParaRPr lang="fr-FR" sz="2400" dirty="0"/>
          </a:p>
        </p:txBody>
      </p:sp>
      <p:sp>
        <p:nvSpPr>
          <p:cNvPr id="11" name="Chevron 10"/>
          <p:cNvSpPr/>
          <p:nvPr/>
        </p:nvSpPr>
        <p:spPr>
          <a:xfrm rot="5400000">
            <a:off x="4355976" y="3501008"/>
            <a:ext cx="288032" cy="288032"/>
          </a:xfrm>
          <a:prstGeom prst="chevron">
            <a:avLst/>
          </a:prstGeom>
          <a:solidFill>
            <a:srgbClr val="E3F90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 name="Étoile à 5 branches 5"/>
          <p:cNvSpPr/>
          <p:nvPr/>
        </p:nvSpPr>
        <p:spPr>
          <a:xfrm rot="20944324">
            <a:off x="106259" y="1080266"/>
            <a:ext cx="1168051" cy="1232762"/>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smtClean="0">
                <a:solidFill>
                  <a:srgbClr val="FF0000"/>
                </a:solidFill>
              </a:rPr>
              <a:t>!!</a:t>
            </a:r>
            <a:endParaRPr lang="fr-FR" sz="3200" b="1"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305800" cy="1143000"/>
          </a:xfrm>
        </p:spPr>
        <p:txBody>
          <a:bodyPr/>
          <a:lstStyle/>
          <a:p>
            <a:r>
              <a:rPr lang="fr-FR" dirty="0" smtClean="0"/>
              <a:t>En résumé</a:t>
            </a:r>
            <a:endParaRPr lang="fr-FR" dirty="0"/>
          </a:p>
        </p:txBody>
      </p:sp>
      <p:sp>
        <p:nvSpPr>
          <p:cNvPr id="3" name="ZoneTexte 2"/>
          <p:cNvSpPr txBox="1"/>
          <p:nvPr/>
        </p:nvSpPr>
        <p:spPr>
          <a:xfrm>
            <a:off x="467544" y="2060848"/>
            <a:ext cx="8208912" cy="3693319"/>
          </a:xfrm>
          <a:prstGeom prst="rect">
            <a:avLst/>
          </a:prstGeom>
          <a:solidFill>
            <a:schemeClr val="accent6">
              <a:lumMod val="60000"/>
              <a:lumOff val="40000"/>
            </a:schemeClr>
          </a:solidFill>
        </p:spPr>
        <p:txBody>
          <a:bodyPr wrap="square" rtlCol="0">
            <a:spAutoFit/>
          </a:bodyPr>
          <a:lstStyle/>
          <a:p>
            <a:r>
              <a:rPr lang="fr-FR" sz="2400" dirty="0" smtClean="0">
                <a:solidFill>
                  <a:srgbClr val="C00000"/>
                </a:solidFill>
              </a:rPr>
              <a:t>Tout le monde est d’accord pour : </a:t>
            </a:r>
          </a:p>
          <a:p>
            <a:endParaRPr lang="fr-FR" sz="2400" dirty="0" smtClean="0"/>
          </a:p>
          <a:p>
            <a:pPr>
              <a:buFontTx/>
              <a:buChar char="-"/>
            </a:pPr>
            <a:r>
              <a:rPr lang="fr-FR" sz="2400" dirty="0" smtClean="0"/>
              <a:t>- réduire le nombre de noyades en particulier chez les petits enfants</a:t>
            </a:r>
          </a:p>
          <a:p>
            <a:pPr>
              <a:buFontTx/>
              <a:buChar char="-"/>
            </a:pPr>
            <a:r>
              <a:rPr lang="fr-FR" sz="2400" dirty="0" smtClean="0"/>
              <a:t>- familiariser l’enfant avec le milieu aquatique le plus tôt possible</a:t>
            </a:r>
          </a:p>
          <a:p>
            <a:pPr>
              <a:buFontTx/>
              <a:buChar char="-"/>
            </a:pPr>
            <a:r>
              <a:rPr lang="fr-FR" sz="2400" dirty="0" smtClean="0"/>
              <a:t>- faire prendre conscience à l’enfant des dangers de l’eau</a:t>
            </a:r>
          </a:p>
          <a:p>
            <a:pPr>
              <a:buFontTx/>
              <a:buChar char="-"/>
            </a:pPr>
            <a:r>
              <a:rPr lang="fr-FR" sz="2400" dirty="0" smtClean="0"/>
              <a:t>- construire des compétences sécuritaires dès que possible </a:t>
            </a:r>
          </a:p>
          <a:p>
            <a:r>
              <a:rPr lang="fr-FR" sz="2400" dirty="0" smtClean="0"/>
              <a:t>		aller vers l’aisance aquatique</a:t>
            </a:r>
          </a:p>
          <a:p>
            <a:pPr>
              <a:buFontTx/>
              <a:buChar char="-"/>
            </a:pPr>
            <a:endParaRPr lang="fr-FR" dirty="0"/>
          </a:p>
        </p:txBody>
      </p:sp>
      <p:pic>
        <p:nvPicPr>
          <p:cNvPr id="3074" name="Picture 2" descr="Afficher l’image source"/>
          <p:cNvPicPr>
            <a:picLocks noChangeAspect="1" noChangeArrowheads="1"/>
          </p:cNvPicPr>
          <p:nvPr/>
        </p:nvPicPr>
        <p:blipFill>
          <a:blip r:embed="rId2" cstate="print"/>
          <a:srcRect/>
          <a:stretch>
            <a:fillRect/>
          </a:stretch>
        </p:blipFill>
        <p:spPr bwMode="auto">
          <a:xfrm>
            <a:off x="6732240" y="980728"/>
            <a:ext cx="1709663" cy="1709663"/>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11560" y="1556792"/>
            <a:ext cx="8208912" cy="5078313"/>
          </a:xfrm>
          <a:prstGeom prst="rect">
            <a:avLst/>
          </a:prstGeom>
          <a:solidFill>
            <a:schemeClr val="accent6">
              <a:lumMod val="60000"/>
              <a:lumOff val="40000"/>
            </a:schemeClr>
          </a:solidFill>
        </p:spPr>
        <p:txBody>
          <a:bodyPr wrap="square" rtlCol="0">
            <a:spAutoFit/>
          </a:bodyPr>
          <a:lstStyle/>
          <a:p>
            <a:r>
              <a:rPr lang="fr-FR" dirty="0" smtClean="0">
                <a:solidFill>
                  <a:srgbClr val="C00000"/>
                </a:solidFill>
              </a:rPr>
              <a:t> </a:t>
            </a:r>
          </a:p>
          <a:p>
            <a:r>
              <a:rPr lang="fr-FR" sz="2400" dirty="0" smtClean="0">
                <a:solidFill>
                  <a:srgbClr val="C00000"/>
                </a:solidFill>
              </a:rPr>
              <a:t>Ce qui peut et doit être discuté </a:t>
            </a:r>
          </a:p>
          <a:p>
            <a:endParaRPr lang="fr-FR" sz="2400" dirty="0" smtClean="0"/>
          </a:p>
          <a:p>
            <a:r>
              <a:rPr lang="fr-FR" sz="2400" dirty="0" smtClean="0"/>
              <a:t>Les moyens pour y parvenir </a:t>
            </a:r>
            <a:r>
              <a:rPr lang="fr-FR" sz="2400" dirty="0" smtClean="0">
                <a:sym typeface="Wingdings" pitchFamily="2" charset="2"/>
              </a:rPr>
              <a:t> </a:t>
            </a:r>
            <a:endParaRPr lang="fr-FR" sz="2400" dirty="0" smtClean="0"/>
          </a:p>
          <a:p>
            <a:r>
              <a:rPr lang="fr-FR" sz="2400" dirty="0" smtClean="0"/>
              <a:t>	--  développement des« Classes bleues » proposées par la Ministre des sports (subventions ANS)</a:t>
            </a:r>
          </a:p>
          <a:p>
            <a:r>
              <a:rPr lang="fr-FR" sz="2400" dirty="0" smtClean="0"/>
              <a:t>	--  augmenter la fréquentation des classes  maternelle à la piscine : demande institutionnelle  forte de la part de l’éducation nationale (programmes)</a:t>
            </a:r>
          </a:p>
          <a:p>
            <a:r>
              <a:rPr lang="fr-FR" sz="2400" dirty="0" smtClean="0"/>
              <a:t>Un texte officiel clair </a:t>
            </a:r>
          </a:p>
          <a:p>
            <a:r>
              <a:rPr lang="fr-FR" sz="2400" dirty="0" smtClean="0"/>
              <a:t>	-- améliorer la formation de tous les protagonistes y compris celle des enseignants</a:t>
            </a:r>
          </a:p>
          <a:p>
            <a:r>
              <a:rPr lang="fr-FR" sz="2400" dirty="0" smtClean="0"/>
              <a:t>	-- renforcer de véritables  partenariats.</a:t>
            </a:r>
          </a:p>
          <a:p>
            <a:pPr lvl="1">
              <a:buFontTx/>
              <a:buChar char="-"/>
            </a:pPr>
            <a:endParaRPr lang="fr-FR" dirty="0"/>
          </a:p>
        </p:txBody>
      </p:sp>
      <p:pic>
        <p:nvPicPr>
          <p:cNvPr id="1026" name="Picture 2" descr="Afficher l’image source"/>
          <p:cNvPicPr>
            <a:picLocks noChangeAspect="1" noChangeArrowheads="1"/>
          </p:cNvPicPr>
          <p:nvPr/>
        </p:nvPicPr>
        <p:blipFill>
          <a:blip r:embed="rId2" cstate="print"/>
          <a:srcRect/>
          <a:stretch>
            <a:fillRect/>
          </a:stretch>
        </p:blipFill>
        <p:spPr bwMode="auto">
          <a:xfrm>
            <a:off x="7164288" y="764704"/>
            <a:ext cx="1314673" cy="1314673"/>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partenariat, qu’est ce que c’est ?</a:t>
            </a:r>
            <a:endParaRPr lang="fr-FR" dirty="0"/>
          </a:p>
        </p:txBody>
      </p:sp>
      <p:sp>
        <p:nvSpPr>
          <p:cNvPr id="3" name="ZoneTexte 2"/>
          <p:cNvSpPr txBox="1"/>
          <p:nvPr/>
        </p:nvSpPr>
        <p:spPr>
          <a:xfrm>
            <a:off x="539552" y="2492896"/>
            <a:ext cx="8136904" cy="4339650"/>
          </a:xfrm>
          <a:prstGeom prst="rect">
            <a:avLst/>
          </a:prstGeom>
          <a:solidFill>
            <a:schemeClr val="bg1">
              <a:lumMod val="85000"/>
            </a:schemeClr>
          </a:solidFill>
        </p:spPr>
        <p:txBody>
          <a:bodyPr wrap="square" rtlCol="0">
            <a:spAutoFit/>
          </a:bodyPr>
          <a:lstStyle/>
          <a:p>
            <a:endParaRPr lang="fr-FR" sz="2400" dirty="0" smtClean="0"/>
          </a:p>
          <a:p>
            <a:r>
              <a:rPr lang="fr-FR" sz="2400" dirty="0" smtClean="0"/>
              <a:t>Le </a:t>
            </a:r>
            <a:r>
              <a:rPr lang="fr-FR" sz="2400" dirty="0" smtClean="0">
                <a:solidFill>
                  <a:srgbClr val="00B050"/>
                </a:solidFill>
              </a:rPr>
              <a:t>partenariat</a:t>
            </a:r>
            <a:r>
              <a:rPr lang="fr-FR" sz="2400" dirty="0" smtClean="0"/>
              <a:t> se définit comme une association active de différents intervenants qui, tout en maintenant leur autonomie, acceptent de mettre en commun leurs efforts en vue de réaliser un objectif commun relié à un problème ou à un besoin clairement identifié dans lequel, en vertu de leur mission respective, ils ont un intérêt, une </a:t>
            </a:r>
            <a:r>
              <a:rPr lang="fr-FR" sz="2400" dirty="0" smtClean="0">
                <a:solidFill>
                  <a:srgbClr val="FF0000"/>
                </a:solidFill>
              </a:rPr>
              <a:t>responsabilité,</a:t>
            </a:r>
            <a:r>
              <a:rPr lang="fr-FR" sz="2400" dirty="0" smtClean="0"/>
              <a:t> une </a:t>
            </a:r>
            <a:r>
              <a:rPr lang="fr-FR" sz="2400" dirty="0" smtClean="0">
                <a:solidFill>
                  <a:schemeClr val="accent1">
                    <a:lumMod val="75000"/>
                  </a:schemeClr>
                </a:solidFill>
              </a:rPr>
              <a:t>motivation</a:t>
            </a:r>
            <a:r>
              <a:rPr lang="fr-FR" sz="2400" dirty="0" smtClean="0"/>
              <a:t>, voire une </a:t>
            </a:r>
            <a:r>
              <a:rPr lang="fr-FR" sz="2400" dirty="0" smtClean="0">
                <a:solidFill>
                  <a:srgbClr val="F236DC"/>
                </a:solidFill>
              </a:rPr>
              <a:t>obligation.</a:t>
            </a:r>
            <a:endParaRPr lang="fr-FR" sz="2400" smtClean="0">
              <a:solidFill>
                <a:srgbClr val="F236DC"/>
              </a:solidFill>
            </a:endParaRPr>
          </a:p>
          <a:p>
            <a:endParaRPr lang="fr-FR" sz="2400" dirty="0" smtClean="0">
              <a:solidFill>
                <a:srgbClr val="F236DC"/>
              </a:solidFill>
            </a:endParaRPr>
          </a:p>
          <a:p>
            <a:r>
              <a:rPr lang="fr-FR" dirty="0" smtClean="0"/>
              <a:t>BARREYRE Jean-Yves (sous la </a:t>
            </a:r>
            <a:r>
              <a:rPr lang="fr-FR" dirty="0" err="1" smtClean="0"/>
              <a:t>dir</a:t>
            </a:r>
            <a:r>
              <a:rPr lang="fr-FR" dirty="0" smtClean="0"/>
              <a:t>. de), Dictionnaire critique de l’action sociale, Fayard, Paris, 1995</a:t>
            </a:r>
            <a:endParaRPr lang="fr-FR" dirty="0" smtClean="0">
              <a:solidFill>
                <a:srgbClr val="F236DC"/>
              </a:solidFill>
            </a:endParaRPr>
          </a:p>
          <a:p>
            <a:endParaRPr lang="fr-FR" sz="2400" dirty="0">
              <a:solidFill>
                <a:srgbClr val="F236DC"/>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1691680" y="980728"/>
            <a:ext cx="5688632" cy="1224136"/>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srgbClr val="C00000"/>
                </a:solidFill>
                <a:latin typeface="+mj-lt"/>
              </a:rPr>
              <a:t>Plan interministériel</a:t>
            </a:r>
            <a:r>
              <a:rPr lang="fr-FR" sz="2400" dirty="0" smtClean="0">
                <a:latin typeface="+mj-lt"/>
              </a:rPr>
              <a:t/>
            </a:r>
            <a:br>
              <a:rPr lang="fr-FR" sz="2400" dirty="0" smtClean="0">
                <a:latin typeface="+mj-lt"/>
              </a:rPr>
            </a:br>
            <a:r>
              <a:rPr lang="fr-FR" sz="2400" dirty="0" smtClean="0">
                <a:solidFill>
                  <a:srgbClr val="C00000"/>
                </a:solidFill>
                <a:latin typeface="+mj-lt"/>
              </a:rPr>
              <a:t>Education et Jeunesse, </a:t>
            </a:r>
          </a:p>
          <a:p>
            <a:pPr algn="ctr"/>
            <a:r>
              <a:rPr lang="fr-FR" sz="2400" dirty="0" smtClean="0">
                <a:solidFill>
                  <a:srgbClr val="C00000"/>
                </a:solidFill>
                <a:latin typeface="+mj-lt"/>
              </a:rPr>
              <a:t>Santé, Intérieur</a:t>
            </a:r>
            <a:endParaRPr lang="fr-FR" sz="2400" dirty="0">
              <a:solidFill>
                <a:srgbClr val="C00000"/>
              </a:solidFill>
              <a:latin typeface="+mj-lt"/>
            </a:endParaRPr>
          </a:p>
        </p:txBody>
      </p:sp>
      <p:sp>
        <p:nvSpPr>
          <p:cNvPr id="3" name="Rectangle 2"/>
          <p:cNvSpPr/>
          <p:nvPr/>
        </p:nvSpPr>
        <p:spPr>
          <a:xfrm>
            <a:off x="755576" y="2996952"/>
            <a:ext cx="7416824" cy="830997"/>
          </a:xfrm>
          <a:prstGeom prst="rect">
            <a:avLst/>
          </a:prstGeom>
          <a:solidFill>
            <a:schemeClr val="tx2">
              <a:lumMod val="40000"/>
              <a:lumOff val="60000"/>
            </a:schemeClr>
          </a:solidFill>
          <a:ln>
            <a:solidFill>
              <a:schemeClr val="tx2"/>
            </a:solidFill>
          </a:ln>
        </p:spPr>
        <p:txBody>
          <a:bodyPr wrap="square">
            <a:spAutoFit/>
          </a:bodyPr>
          <a:lstStyle/>
          <a:p>
            <a:pPr algn="ctr"/>
            <a:r>
              <a:rPr lang="fr-FR" sz="2400" dirty="0" smtClean="0">
                <a:latin typeface="+mj-lt"/>
              </a:rPr>
              <a:t> Rénovation des enseignements de la natation à destination des plus jeunes enfants</a:t>
            </a:r>
            <a:endParaRPr lang="fr-FR" sz="2400" dirty="0">
              <a:latin typeface="+mj-lt"/>
            </a:endParaRPr>
          </a:p>
        </p:txBody>
      </p:sp>
      <p:sp>
        <p:nvSpPr>
          <p:cNvPr id="4" name="Rectangle 1"/>
          <p:cNvSpPr>
            <a:spLocks noChangeArrowheads="1"/>
          </p:cNvSpPr>
          <p:nvPr/>
        </p:nvSpPr>
        <p:spPr bwMode="auto">
          <a:xfrm>
            <a:off x="0" y="4509120"/>
            <a:ext cx="9144000" cy="1200329"/>
          </a:xfrm>
          <a:prstGeom prst="rect">
            <a:avLst/>
          </a:prstGeom>
          <a:solidFill>
            <a:schemeClr val="bg2">
              <a:lumMod val="25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0" i="1" u="none" strike="noStrike" cap="none" normalizeH="0" baseline="0" dirty="0" smtClean="0">
                <a:ln>
                  <a:noFill/>
                </a:ln>
                <a:solidFill>
                  <a:srgbClr val="FFFFFF"/>
                </a:solidFill>
                <a:effectLst/>
                <a:latin typeface="Calibri" pitchFamily="34" charset="0"/>
                <a:ea typeface="Calibri" pitchFamily="34" charset="0"/>
                <a:cs typeface="Times New Roman" pitchFamily="18" charset="0"/>
              </a:rPr>
              <a:t>Conférence nationale de consensus sur l' aisance aquatique</a:t>
            </a:r>
            <a:r>
              <a:rPr lang="fr-FR" sz="2400" dirty="0" smtClean="0">
                <a:latin typeface="Arial" pitchFamily="34" charset="0"/>
                <a:cs typeface="Arial" pitchFamily="34" charset="0"/>
              </a:rPr>
              <a:t>  </a:t>
            </a:r>
            <a:r>
              <a:rPr kumimoji="0" lang="fr-FR" sz="2400" b="0" i="1" u="none" strike="noStrike" cap="none" normalizeH="0" baseline="0" dirty="0" smtClean="0">
                <a:ln>
                  <a:noFill/>
                </a:ln>
                <a:solidFill>
                  <a:srgbClr val="FFFFFF"/>
                </a:solidFill>
                <a:effectLst/>
                <a:latin typeface="Calibri" pitchFamily="34" charset="0"/>
                <a:ea typeface="Calibri" pitchFamily="34" charset="0"/>
                <a:cs typeface="Times New Roman" pitchFamily="18" charset="0"/>
              </a:rPr>
              <a:t>4,5 et 6 ans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2400" b="0" i="1" u="none" strike="noStrike" cap="none" normalizeH="0" baseline="0" dirty="0" smtClean="0">
                <a:ln>
                  <a:noFill/>
                </a:ln>
                <a:solidFill>
                  <a:srgbClr val="FFFFFF"/>
                </a:solidFill>
                <a:effectLst/>
                <a:latin typeface="Calibri" pitchFamily="34" charset="0"/>
                <a:ea typeface="Calibri" pitchFamily="34" charset="0"/>
                <a:cs typeface="Times New Roman" pitchFamily="18" charset="0"/>
              </a:rPr>
              <a:t>                                                                                                                                                  </a:t>
            </a:r>
            <a:r>
              <a:rPr kumimoji="0" lang="fr-FR" sz="2400" b="0" i="1" u="none" strike="noStrike" cap="none" normalizeH="0" baseline="0" dirty="0" smtClean="0">
                <a:ln>
                  <a:noFill/>
                </a:ln>
                <a:solidFill>
                  <a:srgbClr val="FFC000"/>
                </a:solidFill>
                <a:effectLst/>
                <a:latin typeface="Calibri" pitchFamily="34" charset="0"/>
                <a:ea typeface="Calibri" pitchFamily="34" charset="0"/>
                <a:cs typeface="Times New Roman" pitchFamily="18" charset="0"/>
              </a:rPr>
              <a:t>février 2020</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Chevron 4"/>
          <p:cNvSpPr/>
          <p:nvPr/>
        </p:nvSpPr>
        <p:spPr>
          <a:xfrm rot="5400000">
            <a:off x="4427984" y="2420888"/>
            <a:ext cx="288032" cy="288032"/>
          </a:xfrm>
          <a:prstGeom prst="chevron">
            <a:avLst/>
          </a:prstGeom>
          <a:solidFill>
            <a:srgbClr val="E3F90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6" name="Chevron 5"/>
          <p:cNvSpPr/>
          <p:nvPr/>
        </p:nvSpPr>
        <p:spPr>
          <a:xfrm rot="5400000">
            <a:off x="4427984" y="4005064"/>
            <a:ext cx="288032" cy="288032"/>
          </a:xfrm>
          <a:prstGeom prst="chevron">
            <a:avLst/>
          </a:prstGeom>
          <a:solidFill>
            <a:srgbClr val="E3F90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755576" y="1124744"/>
            <a:ext cx="3312368" cy="5452775"/>
          </a:xfrm>
          <a:prstGeom prst="rect">
            <a:avLst/>
          </a:prstGeom>
          <a:solidFill>
            <a:schemeClr val="accent2">
              <a:lumMod val="20000"/>
              <a:lumOff val="8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i="0" u="none" strike="noStrike" cap="none" normalizeH="0" baseline="0" dirty="0" smtClean="0">
                <a:ln>
                  <a:noFill/>
                </a:ln>
                <a:solidFill>
                  <a:schemeClr val="tx1"/>
                </a:solidFill>
                <a:effectLst/>
                <a:latin typeface="+mj-lt"/>
                <a:ea typeface="SimSun" pitchFamily="2" charset="-122"/>
                <a:cs typeface="Arial" pitchFamily="34" charset="0"/>
              </a:rPr>
              <a:t>L' aisance aquatique doit être </a:t>
            </a:r>
            <a:r>
              <a:rPr kumimoji="0" lang="fr-FR" sz="2000" i="0" u="none" strike="noStrike" cap="none" normalizeH="0" baseline="0" dirty="0" smtClean="0">
                <a:ln>
                  <a:noFill/>
                </a:ln>
                <a:solidFill>
                  <a:srgbClr val="FF0000"/>
                </a:solidFill>
                <a:effectLst/>
                <a:latin typeface="+mj-lt"/>
                <a:ea typeface="SimSun" pitchFamily="2" charset="-122"/>
                <a:cs typeface="Arial" pitchFamily="34" charset="0"/>
              </a:rPr>
              <a:t>une priorité nationale </a:t>
            </a:r>
            <a:r>
              <a:rPr kumimoji="0" lang="fr-FR" sz="2000" i="0" u="none" strike="noStrike" cap="none" normalizeH="0" baseline="0" dirty="0" smtClean="0">
                <a:ln>
                  <a:noFill/>
                </a:ln>
                <a:solidFill>
                  <a:schemeClr val="tx1"/>
                </a:solidFill>
                <a:effectLst/>
                <a:latin typeface="+mj-lt"/>
                <a:ea typeface="SimSun" pitchFamily="2" charset="-122"/>
                <a:cs typeface="Arial" pitchFamily="34" charset="0"/>
              </a:rPr>
              <a:t>au regard de son impact potentiel sur les noyades. Cela justifie la mise en place d' une </a:t>
            </a:r>
            <a:r>
              <a:rPr kumimoji="0" lang="fr-FR" sz="2000" b="1" i="0" u="none" strike="noStrike" cap="none" normalizeH="0" baseline="0" dirty="0" smtClean="0">
                <a:ln>
                  <a:noFill/>
                </a:ln>
                <a:solidFill>
                  <a:schemeClr val="tx1"/>
                </a:solidFill>
                <a:effectLst/>
                <a:latin typeface="+mj-lt"/>
                <a:ea typeface="SimSun" pitchFamily="2" charset="-122"/>
                <a:cs typeface="Arial" pitchFamily="34" charset="0"/>
              </a:rPr>
              <a:t>politique publique spécifique pour les enfants de moins de 6 ans.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fr-FR" sz="2000" i="0" u="none" strike="noStrike" cap="none" normalizeH="0" baseline="0" dirty="0" smtClean="0">
                <a:ln>
                  <a:noFill/>
                </a:ln>
                <a:solidFill>
                  <a:schemeClr val="tx1"/>
                </a:solidFill>
                <a:effectLst/>
                <a:latin typeface="+mj-lt"/>
                <a:ea typeface="SimSun" pitchFamily="2" charset="-122"/>
                <a:cs typeface="Arial" pitchFamily="34" charset="0"/>
              </a:rPr>
              <a:t>Outre l'action décisive qu'elle constitue dans le cadre de lutte contre les noyades, la construction de l' aisance aquatique, possible dès 4 ans, participe à l'éducation à la santé, à  l'accès aux loisirs nautiques et au développement du sport.</a:t>
            </a:r>
          </a:p>
        </p:txBody>
      </p:sp>
      <p:sp>
        <p:nvSpPr>
          <p:cNvPr id="52227" name="Text Box 3"/>
          <p:cNvSpPr txBox="1">
            <a:spLocks noChangeArrowheads="1"/>
          </p:cNvSpPr>
          <p:nvPr/>
        </p:nvSpPr>
        <p:spPr bwMode="auto">
          <a:xfrm>
            <a:off x="4932040" y="1340768"/>
            <a:ext cx="3312368" cy="5021888"/>
          </a:xfrm>
          <a:prstGeom prst="rect">
            <a:avLst/>
          </a:prstGeom>
          <a:solidFill>
            <a:schemeClr val="accent1">
              <a:lumMod val="75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defTabSz="914400" rtl="0" eaLnBrk="1" fontAlgn="base" latinLnBrk="0" hangingPunct="1">
              <a:lnSpc>
                <a:spcPct val="100000"/>
              </a:lnSpc>
              <a:spcBef>
                <a:spcPct val="0"/>
              </a:spcBef>
              <a:spcAft>
                <a:spcPts val="1000"/>
              </a:spcAft>
              <a:buClrTx/>
              <a:buSzTx/>
              <a:buFontTx/>
              <a:buNone/>
              <a:tabLst/>
            </a:pPr>
            <a:r>
              <a:rPr kumimoji="0" lang="fr-FR" sz="2400" i="0" u="none" strike="noStrike" cap="none" normalizeH="0" baseline="0" dirty="0" smtClean="0">
                <a:ln>
                  <a:noFill/>
                </a:ln>
                <a:solidFill>
                  <a:schemeClr val="bg1"/>
                </a:solidFill>
                <a:effectLst/>
                <a:latin typeface="+mj-lt"/>
                <a:ea typeface="SimSun" pitchFamily="2" charset="-122"/>
                <a:cs typeface="Arial" pitchFamily="34" charset="0"/>
              </a:rPr>
              <a:t>De par son enjeu sociétal, </a:t>
            </a:r>
            <a:r>
              <a:rPr kumimoji="0" lang="fr-FR" sz="2400" i="0" u="none" strike="noStrike" cap="none" normalizeH="0" baseline="0" dirty="0" smtClean="0">
                <a:ln>
                  <a:noFill/>
                </a:ln>
                <a:solidFill>
                  <a:srgbClr val="FFFF00"/>
                </a:solidFill>
                <a:effectLst/>
                <a:latin typeface="+mj-lt"/>
                <a:ea typeface="SimSun" pitchFamily="2" charset="-122"/>
                <a:cs typeface="Arial" pitchFamily="34" charset="0"/>
              </a:rPr>
              <a:t>l'aisance aquatique relève des apprentissages fondamentaux.</a:t>
            </a:r>
          </a:p>
          <a:p>
            <a:pPr marL="0" marR="0" lvl="0" indent="0" defTabSz="914400" rtl="0" eaLnBrk="1" fontAlgn="base" latinLnBrk="0" hangingPunct="1">
              <a:lnSpc>
                <a:spcPct val="100000"/>
              </a:lnSpc>
              <a:spcBef>
                <a:spcPct val="0"/>
              </a:spcBef>
              <a:spcAft>
                <a:spcPts val="1000"/>
              </a:spcAft>
              <a:buClrTx/>
              <a:buSzTx/>
              <a:buFontTx/>
              <a:buNone/>
              <a:tabLst/>
            </a:pPr>
            <a:r>
              <a:rPr kumimoji="0" lang="fr-FR" sz="2400" i="0" u="none" strike="noStrike" cap="none" normalizeH="0" baseline="0" dirty="0" smtClean="0">
                <a:ln>
                  <a:noFill/>
                </a:ln>
                <a:solidFill>
                  <a:schemeClr val="bg1"/>
                </a:solidFill>
                <a:effectLst/>
                <a:latin typeface="+mj-lt"/>
                <a:ea typeface="SimSun" pitchFamily="2" charset="-122"/>
                <a:cs typeface="Arial" pitchFamily="34" charset="0"/>
              </a:rPr>
              <a:t>A ce titre, tous les enfants doivent pouvoir l'acquérir et tous les temps possibles (scolaire, périscolaire et extrascolaire) doivent être mobilisables à cet effet.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2715631"/>
            <a:ext cx="7772400" cy="1752224"/>
          </a:xfrm>
        </p:spPr>
        <p:txBody>
          <a:bodyPr/>
          <a:lstStyle/>
          <a:p>
            <a:r>
              <a:rPr lang="fr-FR" dirty="0" smtClean="0"/>
              <a:t/>
            </a:r>
            <a:br>
              <a:rPr lang="fr-FR" dirty="0" smtClean="0"/>
            </a:br>
            <a:r>
              <a:rPr lang="fr-FR" dirty="0" smtClean="0"/>
              <a:t/>
            </a:r>
            <a:br>
              <a:rPr lang="fr-FR" dirty="0" smtClean="0"/>
            </a:br>
            <a:r>
              <a:rPr lang="fr-FR" dirty="0" smtClean="0"/>
              <a:t>L’aisance aquatique </a:t>
            </a:r>
            <a:br>
              <a:rPr lang="fr-FR" dirty="0" smtClean="0"/>
            </a:br>
            <a:r>
              <a:rPr lang="fr-FR" dirty="0" smtClean="0"/>
              <a:t>                       </a:t>
            </a:r>
            <a:r>
              <a:rPr lang="fr-FR" sz="4000" b="0" i="1" dirty="0" smtClean="0">
                <a:solidFill>
                  <a:srgbClr val="FFC000"/>
                </a:solidFill>
              </a:rPr>
              <a:t>qu’est ce que c’est ?</a:t>
            </a:r>
            <a:endParaRPr lang="fr-FR" sz="4000" b="0" i="1" dirty="0">
              <a:solidFill>
                <a:srgbClr val="FFC000"/>
              </a:solidFill>
            </a:endParaRPr>
          </a:p>
        </p:txBody>
      </p:sp>
      <p:sp>
        <p:nvSpPr>
          <p:cNvPr id="3" name="Espace réservé du texte 2"/>
          <p:cNvSpPr>
            <a:spLocks noGrp="1"/>
          </p:cNvSpPr>
          <p:nvPr>
            <p:ph type="body" idx="1"/>
          </p:nvPr>
        </p:nvSpPr>
        <p:spPr/>
        <p:txBody>
          <a:bodyPr>
            <a:normAutofit/>
          </a:bodyPr>
          <a:lstStyle/>
          <a:p>
            <a:endParaRPr lang="fr-FR" sz="4000" dirty="0" smtClean="0"/>
          </a:p>
          <a:p>
            <a:r>
              <a:rPr lang="fr-FR" sz="4000" dirty="0" smtClean="0"/>
              <a:t>               </a:t>
            </a:r>
            <a:endParaRPr lang="fr-FR"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NOTE DE SERVICE DU 28/02/2022</a:t>
            </a:r>
            <a:endParaRPr lang="fr-FR" dirty="0"/>
          </a:p>
        </p:txBody>
      </p:sp>
      <p:sp>
        <p:nvSpPr>
          <p:cNvPr id="3" name="Espace réservé du contenu 2"/>
          <p:cNvSpPr>
            <a:spLocks noGrp="1"/>
          </p:cNvSpPr>
          <p:nvPr>
            <p:ph idx="1"/>
          </p:nvPr>
        </p:nvSpPr>
        <p:spPr/>
        <p:txBody>
          <a:bodyPr>
            <a:normAutofit/>
          </a:bodyPr>
          <a:lstStyle/>
          <a:p>
            <a:pPr marL="0" indent="0">
              <a:buNone/>
            </a:pPr>
            <a:r>
              <a:rPr lang="fr-FR" dirty="0" smtClean="0"/>
              <a:t>« …</a:t>
            </a:r>
          </a:p>
          <a:p>
            <a:pPr marL="0" indent="0">
              <a:buNone/>
            </a:pPr>
            <a:r>
              <a:rPr lang="fr-FR" dirty="0" smtClean="0"/>
              <a:t>Ainsi</a:t>
            </a:r>
            <a:r>
              <a:rPr lang="fr-FR" dirty="0"/>
              <a:t>, permettre à chacun de pouvoir </a:t>
            </a:r>
            <a:r>
              <a:rPr lang="fr-FR" dirty="0">
                <a:solidFill>
                  <a:srgbClr val="C00000"/>
                </a:solidFill>
              </a:rPr>
              <a:t>nager en sécurité</a:t>
            </a:r>
            <a:r>
              <a:rPr lang="fr-FR" dirty="0"/>
              <a:t>, </a:t>
            </a:r>
            <a:r>
              <a:rPr lang="fr-FR" dirty="0">
                <a:solidFill>
                  <a:srgbClr val="00B0F0"/>
                </a:solidFill>
              </a:rPr>
              <a:t>dès le plus jeune âge </a:t>
            </a:r>
            <a:r>
              <a:rPr lang="fr-FR" dirty="0"/>
              <a:t>est une des priorités de l'enseignement d'éducation physique et sportive. Dans cette perspective, </a:t>
            </a:r>
            <a:r>
              <a:rPr lang="fr-FR" dirty="0">
                <a:solidFill>
                  <a:srgbClr val="92D050"/>
                </a:solidFill>
              </a:rPr>
              <a:t>l'École</a:t>
            </a:r>
            <a:r>
              <a:rPr lang="fr-FR" dirty="0"/>
              <a:t> apporte une contribution majeure à l'acquisition de l'aisance </a:t>
            </a:r>
            <a:r>
              <a:rPr lang="fr-FR" dirty="0" smtClean="0"/>
              <a:t>aquatique…</a:t>
            </a:r>
          </a:p>
          <a:p>
            <a:pPr marL="0" indent="0">
              <a:buNone/>
            </a:pPr>
            <a:r>
              <a:rPr lang="fr-FR" dirty="0" smtClean="0"/>
              <a:t> Envisagée </a:t>
            </a:r>
            <a:r>
              <a:rPr lang="fr-FR" dirty="0"/>
              <a:t>comme un continuum ouvert d'acquisitions, l'aisance aquatique est particulièrement visée pour les enfants de moins de 7 ans. </a:t>
            </a:r>
            <a:r>
              <a:rPr lang="fr-FR" dirty="0" smtClean="0"/>
              <a:t>«  </a:t>
            </a:r>
            <a:endParaRPr lang="fr-FR" dirty="0"/>
          </a:p>
        </p:txBody>
      </p:sp>
    </p:spTree>
    <p:extLst>
      <p:ext uri="{BB962C8B-B14F-4D97-AF65-F5344CB8AC3E}">
        <p14:creationId xmlns:p14="http://schemas.microsoft.com/office/powerpoint/2010/main" val="1494901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3"/>
          <p:cNvSpPr txBox="1">
            <a:spLocks noChangeArrowheads="1"/>
          </p:cNvSpPr>
          <p:nvPr/>
        </p:nvSpPr>
        <p:spPr bwMode="auto">
          <a:xfrm>
            <a:off x="539552" y="2276872"/>
            <a:ext cx="8064896" cy="4042132"/>
          </a:xfrm>
          <a:prstGeom prst="rect">
            <a:avLst/>
          </a:prstGeom>
          <a:solidFill>
            <a:schemeClr val="tx2"/>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457200" marR="449263" lvl="1" indent="0" algn="l" defTabSz="914400" rtl="0" eaLnBrk="1" fontAlgn="base" latinLnBrk="0" hangingPunct="1">
              <a:lnSpc>
                <a:spcPct val="100000"/>
              </a:lnSpc>
              <a:spcBef>
                <a:spcPct val="0"/>
              </a:spcBef>
              <a:spcAft>
                <a:spcPts val="1000"/>
              </a:spcAft>
              <a:buClrTx/>
              <a:buSzTx/>
              <a:buFontTx/>
              <a:buNone/>
              <a:tabLst/>
            </a:pPr>
            <a:r>
              <a:rPr kumimoji="0" lang="fr-FR" sz="2000" i="0" u="none" strike="noStrike" cap="none" normalizeH="0" baseline="0" dirty="0" smtClean="0">
                <a:ln>
                  <a:noFill/>
                </a:ln>
                <a:solidFill>
                  <a:schemeClr val="bg1"/>
                </a:solidFill>
                <a:effectLst/>
                <a:latin typeface="SimSun" pitchFamily="2" charset="-122"/>
                <a:ea typeface="SimSun" pitchFamily="2" charset="-122"/>
                <a:cs typeface="Arial" pitchFamily="34" charset="0"/>
              </a:rPr>
              <a:t>- </a:t>
            </a:r>
            <a:r>
              <a:rPr kumimoji="0" lang="fr-FR" sz="2000" i="0" u="none" strike="noStrike" cap="none" normalizeH="0" baseline="0" dirty="0" smtClean="0">
                <a:ln>
                  <a:noFill/>
                </a:ln>
                <a:solidFill>
                  <a:schemeClr val="bg1"/>
                </a:solidFill>
                <a:effectLst/>
                <a:latin typeface="SimSun-ExtB" panose="02010609060101010101" pitchFamily="49" charset="-122"/>
                <a:ea typeface="SimSun-ExtB" panose="02010609060101010101" pitchFamily="49" charset="-122"/>
                <a:cs typeface="Arial" pitchFamily="34" charset="0"/>
              </a:rPr>
              <a:t>l' AA se définit comme une " expérience positive de l'eau qui fonde la capacité d'agir de façon adaptée dans une diversité de situations rencontrées en milieu aquatique".</a:t>
            </a:r>
          </a:p>
          <a:p>
            <a:pPr marL="457200" marR="449263" lvl="1" indent="0" algn="l" defTabSz="914400" rtl="0" eaLnBrk="1" fontAlgn="base" latinLnBrk="0" hangingPunct="1">
              <a:lnSpc>
                <a:spcPct val="100000"/>
              </a:lnSpc>
              <a:spcBef>
                <a:spcPct val="0"/>
              </a:spcBef>
              <a:spcAft>
                <a:spcPts val="1000"/>
              </a:spcAft>
              <a:buClrTx/>
              <a:buSzTx/>
              <a:buFontTx/>
              <a:buNone/>
              <a:tabLst/>
            </a:pPr>
            <a:r>
              <a:rPr kumimoji="0" lang="fr-FR" sz="2000" i="0" u="none" strike="noStrike" cap="none" normalizeH="0" baseline="0" dirty="0" smtClean="0">
                <a:ln>
                  <a:noFill/>
                </a:ln>
                <a:solidFill>
                  <a:schemeClr val="bg1"/>
                </a:solidFill>
                <a:effectLst/>
                <a:latin typeface="SimSun-ExtB" panose="02010609060101010101" pitchFamily="49" charset="-122"/>
                <a:ea typeface="SimSun-ExtB" panose="02010609060101010101" pitchFamily="49" charset="-122"/>
                <a:cs typeface="Arial" pitchFamily="34" charset="0"/>
              </a:rPr>
              <a:t>- Les principales familles de situations en lien avec l'aisance aquatique concernent : les modalités de l'entrée dans l'eau , l'immersion , l'équilibre de flottaison sans déplacement , le déplacement, la sortie autonome de l'eau.</a:t>
            </a:r>
          </a:p>
          <a:p>
            <a:pPr marL="457200" marR="449263" lvl="1" indent="0" algn="l" defTabSz="914400" rtl="0" eaLnBrk="1" fontAlgn="base" latinLnBrk="0" hangingPunct="1">
              <a:lnSpc>
                <a:spcPct val="100000"/>
              </a:lnSpc>
              <a:spcBef>
                <a:spcPct val="0"/>
              </a:spcBef>
              <a:spcAft>
                <a:spcPts val="1000"/>
              </a:spcAft>
              <a:buClrTx/>
              <a:buSzTx/>
              <a:buFontTx/>
              <a:buNone/>
              <a:tabLst/>
            </a:pPr>
            <a:r>
              <a:rPr kumimoji="0" lang="fr-FR" sz="2000" i="0" u="none" strike="noStrike" cap="none" normalizeH="0" baseline="0" dirty="0" smtClean="0">
                <a:ln>
                  <a:noFill/>
                </a:ln>
                <a:solidFill>
                  <a:schemeClr val="bg1"/>
                </a:solidFill>
                <a:effectLst/>
                <a:latin typeface="SimSun-ExtB" panose="02010609060101010101" pitchFamily="49" charset="-122"/>
                <a:ea typeface="SimSun-ExtB" panose="02010609060101010101" pitchFamily="49" charset="-122"/>
                <a:cs typeface="Arial" pitchFamily="34" charset="0"/>
              </a:rPr>
              <a:t>- La capacité à appréhender et à agir dans l'environnement immédiat des milieux aquatiques n'est pas isolable de l'acquisition de l'aisance aquatique</a:t>
            </a:r>
          </a:p>
        </p:txBody>
      </p:sp>
      <p:sp>
        <p:nvSpPr>
          <p:cNvPr id="6" name="Titre 5"/>
          <p:cNvSpPr>
            <a:spLocks noGrp="1"/>
          </p:cNvSpPr>
          <p:nvPr>
            <p:ph type="title"/>
          </p:nvPr>
        </p:nvSpPr>
        <p:spPr>
          <a:xfrm>
            <a:off x="467544" y="764704"/>
            <a:ext cx="7772400" cy="1362456"/>
          </a:xfrm>
        </p:spPr>
        <p:txBody>
          <a:bodyPr/>
          <a:lstStyle/>
          <a:p>
            <a:r>
              <a:rPr lang="fr-FR" dirty="0" smtClean="0"/>
              <a:t>Définition</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268760"/>
            <a:ext cx="7848872" cy="954107"/>
          </a:xfrm>
          <a:prstGeom prst="rect">
            <a:avLst/>
          </a:prstGeom>
          <a:solidFill>
            <a:schemeClr val="tx1">
              <a:lumMod val="65000"/>
            </a:schemeClr>
          </a:solidFill>
        </p:spPr>
        <p:txBody>
          <a:bodyPr wrap="square">
            <a:spAutoFit/>
          </a:bodyPr>
          <a:lstStyle/>
          <a:p>
            <a:pPr algn="ctr"/>
            <a:r>
              <a:rPr lang="fr-FR" sz="2800" b="1" dirty="0" smtClean="0">
                <a:solidFill>
                  <a:srgbClr val="C00000"/>
                </a:solidFill>
                <a:latin typeface="SimSun" pitchFamily="2" charset="-122"/>
                <a:ea typeface="SimSun" pitchFamily="2" charset="-122"/>
              </a:rPr>
              <a:t>L’aisance aquatique est un préalable </a:t>
            </a:r>
          </a:p>
          <a:p>
            <a:pPr algn="ctr"/>
            <a:r>
              <a:rPr lang="fr-FR" sz="2800" b="1" dirty="0" smtClean="0">
                <a:solidFill>
                  <a:srgbClr val="C00000"/>
                </a:solidFill>
                <a:latin typeface="SimSun" pitchFamily="2" charset="-122"/>
                <a:ea typeface="SimSun" pitchFamily="2" charset="-122"/>
              </a:rPr>
              <a:t>à </a:t>
            </a:r>
            <a:r>
              <a:rPr lang="fr-FR" sz="2800" b="1" dirty="0" smtClean="0">
                <a:solidFill>
                  <a:srgbClr val="C00000"/>
                </a:solidFill>
                <a:latin typeface="SimSun" pitchFamily="2" charset="-122"/>
                <a:ea typeface="SimSun" pitchFamily="2" charset="-122"/>
              </a:rPr>
              <a:t>l’apprentissage </a:t>
            </a:r>
            <a:r>
              <a:rPr lang="fr-FR" sz="2800" b="1" dirty="0" smtClean="0">
                <a:solidFill>
                  <a:srgbClr val="C00000"/>
                </a:solidFill>
                <a:latin typeface="SimSun" pitchFamily="2" charset="-122"/>
                <a:ea typeface="SimSun" pitchFamily="2" charset="-122"/>
              </a:rPr>
              <a:t>de la natation</a:t>
            </a:r>
            <a:endParaRPr lang="fr-FR" sz="2800" b="1" dirty="0">
              <a:solidFill>
                <a:srgbClr val="C00000"/>
              </a:solidFill>
              <a:latin typeface="SimSun" pitchFamily="2" charset="-122"/>
              <a:ea typeface="SimSun" pitchFamily="2" charset="-122"/>
            </a:endParaRPr>
          </a:p>
        </p:txBody>
      </p:sp>
      <p:pic>
        <p:nvPicPr>
          <p:cNvPr id="1026" name="Picture 2" descr="Un plan aisance aquatique pour faire ami-ami avec l'eau…"/>
          <p:cNvPicPr>
            <a:picLocks noChangeAspect="1" noChangeArrowheads="1"/>
          </p:cNvPicPr>
          <p:nvPr/>
        </p:nvPicPr>
        <p:blipFill>
          <a:blip r:embed="rId2" cstate="print"/>
          <a:srcRect/>
          <a:stretch>
            <a:fillRect/>
          </a:stretch>
        </p:blipFill>
        <p:spPr bwMode="auto">
          <a:xfrm>
            <a:off x="467544" y="2492896"/>
            <a:ext cx="7923584" cy="3961792"/>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dirty="0" smtClean="0">
                <a:solidFill>
                  <a:srgbClr val="C00000"/>
                </a:solidFill>
              </a:rPr>
              <a:t>PLAN D’ AISANCE AQUATIQUE</a:t>
            </a:r>
            <a:endParaRPr lang="fr-FR" sz="4800" dirty="0">
              <a:solidFill>
                <a:srgbClr val="C00000"/>
              </a:solidFill>
            </a:endParaRPr>
          </a:p>
        </p:txBody>
      </p:sp>
      <p:sp>
        <p:nvSpPr>
          <p:cNvPr id="5" name="Rectangle 4"/>
          <p:cNvSpPr/>
          <p:nvPr/>
        </p:nvSpPr>
        <p:spPr>
          <a:xfrm rot="20460649">
            <a:off x="249276" y="4783140"/>
            <a:ext cx="3096344" cy="50405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Volet formation</a:t>
            </a:r>
            <a:endParaRPr lang="fr-FR" dirty="0"/>
          </a:p>
        </p:txBody>
      </p:sp>
      <p:sp>
        <p:nvSpPr>
          <p:cNvPr id="6" name="Rectangle 5"/>
          <p:cNvSpPr/>
          <p:nvPr/>
        </p:nvSpPr>
        <p:spPr>
          <a:xfrm rot="20460649">
            <a:off x="231152" y="2541880"/>
            <a:ext cx="3096344" cy="835255"/>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Volet 1 : organisation de classes bleues</a:t>
            </a:r>
          </a:p>
          <a:p>
            <a:pPr algn="ctr"/>
            <a:r>
              <a:rPr lang="fr-FR" dirty="0" smtClean="0"/>
              <a:t>MS – GS - CP</a:t>
            </a:r>
            <a:endParaRPr lang="fr-FR" dirty="0"/>
          </a:p>
        </p:txBody>
      </p:sp>
      <p:sp>
        <p:nvSpPr>
          <p:cNvPr id="11" name="Rectangle 10"/>
          <p:cNvSpPr/>
          <p:nvPr/>
        </p:nvSpPr>
        <p:spPr>
          <a:xfrm>
            <a:off x="3203848" y="2852936"/>
            <a:ext cx="1800200" cy="93610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Temps scolaire</a:t>
            </a:r>
            <a:endParaRPr lang="fr-FR" dirty="0"/>
          </a:p>
        </p:txBody>
      </p:sp>
      <p:sp>
        <p:nvSpPr>
          <p:cNvPr id="12" name="Rectangle 11"/>
          <p:cNvSpPr/>
          <p:nvPr/>
        </p:nvSpPr>
        <p:spPr>
          <a:xfrm>
            <a:off x="5220072" y="2852936"/>
            <a:ext cx="1944216" cy="936104"/>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Temps </a:t>
            </a:r>
          </a:p>
          <a:p>
            <a:pPr algn="ctr"/>
            <a:r>
              <a:rPr lang="fr-FR" dirty="0" smtClean="0"/>
              <a:t>péri -scolaire</a:t>
            </a:r>
            <a:endParaRPr lang="fr-FR" dirty="0"/>
          </a:p>
        </p:txBody>
      </p:sp>
      <p:sp>
        <p:nvSpPr>
          <p:cNvPr id="19" name="Rectangle 18"/>
          <p:cNvSpPr/>
          <p:nvPr/>
        </p:nvSpPr>
        <p:spPr>
          <a:xfrm>
            <a:off x="2195736" y="5085184"/>
            <a:ext cx="6696744" cy="646331"/>
          </a:xfrm>
          <a:prstGeom prst="rect">
            <a:avLst/>
          </a:prstGeom>
          <a:solidFill>
            <a:schemeClr val="bg1">
              <a:lumMod val="65000"/>
            </a:schemeClr>
          </a:solidFill>
        </p:spPr>
        <p:txBody>
          <a:bodyPr wrap="square">
            <a:spAutoFit/>
          </a:bodyPr>
          <a:lstStyle/>
          <a:p>
            <a:pPr algn="ctr"/>
            <a:r>
              <a:rPr lang="fr-FR" dirty="0" smtClean="0"/>
              <a:t>Intégration d’une formation d’instructeurs, couplée à l’organisation de « classes bleues ». </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408</TotalTime>
  <Words>1422</Words>
  <Application>Microsoft Office PowerPoint</Application>
  <PresentationFormat>Affichage à l'écran (4:3)</PresentationFormat>
  <Paragraphs>123</Paragraphs>
  <Slides>22</Slides>
  <Notes>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22</vt:i4>
      </vt:variant>
    </vt:vector>
  </HeadingPairs>
  <TitlesOfParts>
    <vt:vector size="33" baseType="lpstr">
      <vt:lpstr>SimSun</vt:lpstr>
      <vt:lpstr>SimSun-ExtB</vt:lpstr>
      <vt:lpstr>Arial</vt:lpstr>
      <vt:lpstr>Arial Narrow</vt:lpstr>
      <vt:lpstr>Calibri</vt:lpstr>
      <vt:lpstr>Constantia</vt:lpstr>
      <vt:lpstr>Stencil</vt:lpstr>
      <vt:lpstr>Times New Roman</vt:lpstr>
      <vt:lpstr>Wingdings</vt:lpstr>
      <vt:lpstr>Wingdings 2</vt:lpstr>
      <vt:lpstr>Débit</vt:lpstr>
      <vt:lpstr>AISANCE AQUATIQUE </vt:lpstr>
      <vt:lpstr>Présentation PowerPoint</vt:lpstr>
      <vt:lpstr>Présentation PowerPoint</vt:lpstr>
      <vt:lpstr>Présentation PowerPoint</vt:lpstr>
      <vt:lpstr>  L’aisance aquatique                         qu’est ce que c’est ?</vt:lpstr>
      <vt:lpstr>NOTE DE SERVICE DU 28/02/2022</vt:lpstr>
      <vt:lpstr>Définition</vt:lpstr>
      <vt:lpstr>Présentation PowerPoint</vt:lpstr>
      <vt:lpstr>PLAN D’ AISANCE AQUATIQUE</vt:lpstr>
      <vt:lpstr>CLASSES BLEUES</vt:lpstr>
      <vt:lpstr>COMPETENCES</vt:lpstr>
      <vt:lpstr> Apprendre à nager, comme on a appris à marcher</vt:lpstr>
      <vt:lpstr>Pédagogie : expérimentation</vt:lpstr>
      <vt:lpstr>Raymond Catteau  « La natation de demain »</vt:lpstr>
      <vt:lpstr>Raymond Catteau  « La natation de demain »</vt:lpstr>
      <vt:lpstr>Présentation PowerPoint</vt:lpstr>
      <vt:lpstr>La natation de demain</vt:lpstr>
      <vt:lpstr>Pourtant …</vt:lpstr>
      <vt:lpstr>Référence au constructivisme</vt:lpstr>
      <vt:lpstr>En résumé</vt:lpstr>
      <vt:lpstr>Présentation PowerPoint</vt:lpstr>
      <vt:lpstr>Le partenariat, qu’est ce que c’est ?</vt:lpstr>
    </vt:vector>
  </TitlesOfParts>
  <Company>Académie de Dijon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AISANCE AQUATIQUE</dc:title>
  <dc:creator>Rectorat de Dijon</dc:creator>
  <cp:lastModifiedBy>SBenoit</cp:lastModifiedBy>
  <cp:revision>84</cp:revision>
  <dcterms:created xsi:type="dcterms:W3CDTF">2020-09-29T13:07:09Z</dcterms:created>
  <dcterms:modified xsi:type="dcterms:W3CDTF">2022-05-16T15:44:15Z</dcterms:modified>
</cp:coreProperties>
</file>