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63" r:id="rId3"/>
    <p:sldId id="258" r:id="rId4"/>
    <p:sldId id="273" r:id="rId5"/>
    <p:sldId id="257" r:id="rId6"/>
    <p:sldId id="259" r:id="rId7"/>
    <p:sldId id="260" r:id="rId8"/>
    <p:sldId id="261" r:id="rId9"/>
    <p:sldId id="262" r:id="rId10"/>
    <p:sldId id="267" r:id="rId11"/>
    <p:sldId id="265" r:id="rId12"/>
    <p:sldId id="270" r:id="rId13"/>
    <p:sldId id="269" r:id="rId14"/>
    <p:sldId id="271" r:id="rId15"/>
    <p:sldId id="274" r:id="rId16"/>
    <p:sldId id="272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A"/>
    <a:srgbClr val="97E19B"/>
    <a:srgbClr val="CCFF33"/>
    <a:srgbClr val="FCA530"/>
    <a:srgbClr val="ED2611"/>
    <a:srgbClr val="DA8742"/>
    <a:srgbClr val="F513D5"/>
    <a:srgbClr val="FFFF66"/>
    <a:srgbClr val="97180B"/>
    <a:srgbClr val="85D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8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2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53E86-FBBC-47DE-B0BE-E2060DB9B49B}" type="datetimeFigureOut">
              <a:rPr lang="fr-FR" smtClean="0"/>
              <a:pPr/>
              <a:t>27/05/2021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1046C-7AC2-4A38-8849-D925A8A438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1046C-7AC2-4A38-8849-D925A8A43863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8CAED11-91E9-47D1-99D2-46C6BCC189D3}" type="datetimeFigureOut">
              <a:rPr lang="fr-FR" smtClean="0"/>
              <a:pPr/>
              <a:t>27/05/2021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245FFF7-7B3E-4867-A68B-F8557299076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D11-91E9-47D1-99D2-46C6BCC189D3}" type="datetimeFigureOut">
              <a:rPr lang="fr-FR" smtClean="0"/>
              <a:pPr/>
              <a:t>27/05/2021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FFF7-7B3E-4867-A68B-F855729907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D11-91E9-47D1-99D2-46C6BCC189D3}" type="datetimeFigureOut">
              <a:rPr lang="fr-FR" smtClean="0"/>
              <a:pPr/>
              <a:t>27/05/2021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FFF7-7B3E-4867-A68B-F855729907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D11-91E9-47D1-99D2-46C6BCC189D3}" type="datetimeFigureOut">
              <a:rPr lang="fr-FR" smtClean="0"/>
              <a:pPr/>
              <a:t>27/05/2021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FFF7-7B3E-4867-A68B-F855729907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8CAED11-91E9-47D1-99D2-46C6BCC189D3}" type="datetimeFigureOut">
              <a:rPr lang="fr-FR" smtClean="0"/>
              <a:pPr/>
              <a:t>27/05/2021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245FFF7-7B3E-4867-A68B-F8557299076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D11-91E9-47D1-99D2-46C6BCC189D3}" type="datetimeFigureOut">
              <a:rPr lang="fr-FR" smtClean="0"/>
              <a:pPr/>
              <a:t>27/05/2021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245FFF7-7B3E-4867-A68B-F8557299076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D11-91E9-47D1-99D2-46C6BCC189D3}" type="datetimeFigureOut">
              <a:rPr lang="fr-FR" smtClean="0"/>
              <a:pPr/>
              <a:t>27/05/2021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245FFF7-7B3E-4867-A68B-F855729907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D11-91E9-47D1-99D2-46C6BCC189D3}" type="datetimeFigureOut">
              <a:rPr lang="fr-FR" smtClean="0"/>
              <a:pPr/>
              <a:t>27/05/2021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FFF7-7B3E-4867-A68B-F8557299076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D11-91E9-47D1-99D2-46C6BCC189D3}" type="datetimeFigureOut">
              <a:rPr lang="fr-FR" smtClean="0"/>
              <a:pPr/>
              <a:t>27/05/2021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FFF7-7B3E-4867-A68B-F855729907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8CAED11-91E9-47D1-99D2-46C6BCC189D3}" type="datetimeFigureOut">
              <a:rPr lang="fr-FR" smtClean="0"/>
              <a:pPr/>
              <a:t>27/05/2021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245FFF7-7B3E-4867-A68B-F8557299076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8CAED11-91E9-47D1-99D2-46C6BCC189D3}" type="datetimeFigureOut">
              <a:rPr lang="fr-FR" smtClean="0"/>
              <a:pPr/>
              <a:t>27/05/2021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245FFF7-7B3E-4867-A68B-F8557299076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8CAED11-91E9-47D1-99D2-46C6BCC189D3}" type="datetimeFigureOut">
              <a:rPr lang="fr-FR" smtClean="0"/>
              <a:pPr/>
              <a:t>27/05/2021</a:t>
            </a:fld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245FFF7-7B3E-4867-A68B-F8557299076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50.jpe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viewpure.com/8d8Yu1M8-YM?start=0&amp;end=0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428246" cy="2111896"/>
          </a:xfrm>
        </p:spPr>
        <p:txBody>
          <a:bodyPr/>
          <a:lstStyle/>
          <a:p>
            <a:r>
              <a:rPr lang="fr-FR" dirty="0" smtClean="0">
                <a:solidFill>
                  <a:srgbClr val="CCFF33"/>
                </a:solidFill>
                <a:latin typeface="Freestyle Script" pitchFamily="66" charset="0"/>
              </a:rPr>
              <a:t>             NOTRE FABULEUX VOYAGE </a:t>
            </a:r>
            <a:br>
              <a:rPr lang="fr-FR" dirty="0" smtClean="0">
                <a:solidFill>
                  <a:srgbClr val="CCFF33"/>
                </a:solidFill>
                <a:latin typeface="Freestyle Script" pitchFamily="66" charset="0"/>
              </a:rPr>
            </a:br>
            <a:r>
              <a:rPr lang="fr-FR" dirty="0" smtClean="0">
                <a:solidFill>
                  <a:srgbClr val="CCFF33"/>
                </a:solidFill>
                <a:latin typeface="Freestyle Script" pitchFamily="66" charset="0"/>
              </a:rPr>
              <a:t>A LA PISCINE en cycle 1</a:t>
            </a:r>
            <a:endParaRPr lang="fr-FR" dirty="0">
              <a:solidFill>
                <a:srgbClr val="CCFF33"/>
              </a:solidFill>
              <a:latin typeface="Freestyle Script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789040"/>
            <a:ext cx="6008712" cy="2808312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latin typeface="Freestyle Script" pitchFamily="66" charset="0"/>
              </a:rPr>
              <a:t>Ecole ou nom de l’élève :</a:t>
            </a:r>
          </a:p>
          <a:p>
            <a:pPr algn="l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latin typeface="Freestyle Script" pitchFamily="66" charset="0"/>
              </a:rPr>
              <a:t>Classe :</a:t>
            </a:r>
          </a:p>
          <a:p>
            <a:pPr algn="l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latin typeface="Freestyle Script" pitchFamily="66" charset="0"/>
              </a:rPr>
              <a:t>Avec :</a:t>
            </a:r>
          </a:p>
          <a:p>
            <a:pPr algn="l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latin typeface="Freestyle Script" pitchFamily="66" charset="0"/>
              </a:rPr>
              <a:t>Piscine de :</a:t>
            </a:r>
          </a:p>
          <a:p>
            <a:pPr algn="l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  <a:latin typeface="Freestyle Script" pitchFamily="66" charset="0"/>
              </a:rPr>
              <a:t>Année : </a:t>
            </a:r>
            <a:endParaRPr lang="fr-FR" b="1" dirty="0">
              <a:solidFill>
                <a:schemeClr val="accent1">
                  <a:lumMod val="50000"/>
                </a:schemeClr>
              </a:solidFill>
              <a:latin typeface="Freestyle Script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3060888" cy="226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805264"/>
            <a:ext cx="1428006" cy="79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5" y="3861048"/>
            <a:ext cx="1358521" cy="161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9832" y="3861048"/>
            <a:ext cx="16002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8042" y="3861048"/>
            <a:ext cx="13811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861048"/>
            <a:ext cx="1629916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à coins arrondis 11"/>
          <p:cNvSpPr/>
          <p:nvPr/>
        </p:nvSpPr>
        <p:spPr>
          <a:xfrm>
            <a:off x="467544" y="1920985"/>
            <a:ext cx="5904656" cy="792088"/>
          </a:xfrm>
          <a:prstGeom prst="wedgeRoundRectCallou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Pour être en sécurité, j’ entoure ce qu’il faut faire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011015" y="307534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FFFF00"/>
                </a:solidFill>
              </a:rPr>
              <a:t>Pousser un </a:t>
            </a:r>
            <a:r>
              <a:rPr lang="fr-FR" sz="1200" dirty="0" smtClean="0">
                <a:solidFill>
                  <a:srgbClr val="FFFF00"/>
                </a:solidFill>
              </a:rPr>
              <a:t>camarade dans l’eau </a:t>
            </a:r>
            <a:endParaRPr lang="fr-FR" sz="1200" dirty="0">
              <a:solidFill>
                <a:srgbClr val="FFFF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75856" y="310239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Courir au bord du bassin </a:t>
            </a:r>
            <a:endParaRPr lang="fr-FR" sz="1200" dirty="0"/>
          </a:p>
        </p:txBody>
      </p:sp>
      <p:sp>
        <p:nvSpPr>
          <p:cNvPr id="15" name="ZoneTexte 14"/>
          <p:cNvSpPr txBox="1"/>
          <p:nvPr/>
        </p:nvSpPr>
        <p:spPr>
          <a:xfrm>
            <a:off x="5364088" y="3010061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00339A"/>
                </a:solidFill>
              </a:rPr>
              <a:t>Attendre les consignes de l’adulte</a:t>
            </a:r>
            <a:endParaRPr lang="fr-FR" sz="1200" dirty="0">
              <a:solidFill>
                <a:srgbClr val="00339A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226665" y="301006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92D050"/>
                </a:solidFill>
              </a:rPr>
              <a:t>Appuyer sur la tête </a:t>
            </a:r>
            <a:r>
              <a:rPr lang="fr-FR" sz="1200" dirty="0" smtClean="0">
                <a:solidFill>
                  <a:srgbClr val="92D050"/>
                </a:solidFill>
              </a:rPr>
              <a:t>des  autres</a:t>
            </a:r>
            <a:endParaRPr lang="fr-FR" sz="1200" dirty="0">
              <a:solidFill>
                <a:srgbClr val="92D050"/>
              </a:solidFill>
            </a:endParaRPr>
          </a:p>
        </p:txBody>
      </p:sp>
      <p:sp>
        <p:nvSpPr>
          <p:cNvPr id="20" name="Rogner et arrondir un rectangle à un seul coin 19"/>
          <p:cNvSpPr/>
          <p:nvPr/>
        </p:nvSpPr>
        <p:spPr>
          <a:xfrm>
            <a:off x="971600" y="476672"/>
            <a:ext cx="7776864" cy="936104"/>
          </a:xfrm>
          <a:prstGeom prst="snipRoundRect">
            <a:avLst/>
          </a:prstGeom>
          <a:solidFill>
            <a:schemeClr val="accent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6000" dirty="0" smtClean="0">
                <a:solidFill>
                  <a:srgbClr val="002060"/>
                </a:solidFill>
                <a:latin typeface="Freestyle Script" pitchFamily="66" charset="0"/>
              </a:rPr>
              <a:t>Les règles de sécurité à la piscine</a:t>
            </a:r>
            <a:endParaRPr lang="fr-FR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gner et arrondir un rectangle à un seul coin 9"/>
          <p:cNvSpPr/>
          <p:nvPr/>
        </p:nvSpPr>
        <p:spPr>
          <a:xfrm>
            <a:off x="4572000" y="764704"/>
            <a:ext cx="3888432" cy="864096"/>
          </a:xfrm>
          <a:prstGeom prst="snipRoundRect">
            <a:avLst/>
          </a:prstGeom>
          <a:solidFill>
            <a:schemeClr val="tx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dirty="0" smtClean="0">
                <a:solidFill>
                  <a:srgbClr val="002060"/>
                </a:solidFill>
                <a:latin typeface="Freestyle Script" pitchFamily="66" charset="0"/>
              </a:rPr>
              <a:t>Ce que j’aime le moins </a:t>
            </a:r>
            <a:endParaRPr lang="fr-FR" sz="4800" dirty="0">
              <a:solidFill>
                <a:srgbClr val="002060"/>
              </a:solidFill>
            </a:endParaRPr>
          </a:p>
        </p:txBody>
      </p:sp>
      <p:sp>
        <p:nvSpPr>
          <p:cNvPr id="8" name="Rogner et arrondir un rectangle à un seul coin 7"/>
          <p:cNvSpPr/>
          <p:nvPr/>
        </p:nvSpPr>
        <p:spPr>
          <a:xfrm>
            <a:off x="323528" y="764704"/>
            <a:ext cx="3888432" cy="864096"/>
          </a:xfrm>
          <a:prstGeom prst="snipRoundRect">
            <a:avLst/>
          </a:prstGeom>
          <a:solidFill>
            <a:schemeClr val="tx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dirty="0" smtClean="0">
                <a:solidFill>
                  <a:srgbClr val="002060"/>
                </a:solidFill>
                <a:latin typeface="Freestyle Script" pitchFamily="66" charset="0"/>
              </a:rPr>
              <a:t>Ce que je préfère</a:t>
            </a:r>
            <a:endParaRPr lang="fr-FR" sz="4800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7670" y="180550"/>
            <a:ext cx="900100" cy="167236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7" y="188640"/>
            <a:ext cx="703239" cy="165618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Picture 2" descr="Fond de bulles d'eau bleue transparente - Telecharger Vectoriel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115" y="1772816"/>
            <a:ext cx="8208912" cy="466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gner et arrondir un rectangle à un seul coin 14"/>
          <p:cNvSpPr/>
          <p:nvPr/>
        </p:nvSpPr>
        <p:spPr>
          <a:xfrm>
            <a:off x="971600" y="476672"/>
            <a:ext cx="7776864" cy="936104"/>
          </a:xfrm>
          <a:prstGeom prst="snipRoundRect">
            <a:avLst/>
          </a:prstGeom>
          <a:solidFill>
            <a:schemeClr val="accent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6000" dirty="0" smtClean="0">
                <a:solidFill>
                  <a:srgbClr val="002060"/>
                </a:solidFill>
                <a:latin typeface="Freestyle Script" pitchFamily="66" charset="0"/>
              </a:rPr>
              <a:t>Mes réussites</a:t>
            </a:r>
            <a:endParaRPr lang="fr-FR" sz="6000" dirty="0">
              <a:solidFill>
                <a:srgbClr val="002060"/>
              </a:solidFill>
            </a:endParaRPr>
          </a:p>
        </p:txBody>
      </p:sp>
      <p:pic>
        <p:nvPicPr>
          <p:cNvPr id="8194" name="Picture 2" descr="Fond de bulles d'eau bleue transparente - Telecharger Vectoriel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208912" cy="4667251"/>
          </a:xfrm>
          <a:prstGeom prst="rect">
            <a:avLst/>
          </a:prstGeom>
          <a:noFill/>
        </p:spPr>
      </p:pic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683568" y="1844825"/>
          <a:ext cx="7848872" cy="3770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6103">
                <a:tc>
                  <a:txBody>
                    <a:bodyPr/>
                    <a:lstStyle/>
                    <a:p>
                      <a:pPr algn="ctr"/>
                      <a:r>
                        <a:rPr lang="fr-FR" sz="4400" b="0" dirty="0" smtClean="0">
                          <a:solidFill>
                            <a:srgbClr val="C00000"/>
                          </a:solidFill>
                          <a:latin typeface="Freestyle Script" pitchFamily="66" charset="0"/>
                        </a:rPr>
                        <a:t>  </a:t>
                      </a:r>
                      <a:r>
                        <a:rPr lang="fr-FR" sz="4400" b="0" dirty="0" smtClean="0">
                          <a:solidFill>
                            <a:schemeClr val="bg1"/>
                          </a:solidFill>
                          <a:latin typeface="Freestyle Script" pitchFamily="66" charset="0"/>
                        </a:rPr>
                        <a:t>Mes entrées dans l’eau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6794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>
                    <a:solidFill>
                      <a:srgbClr val="CFE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820085"/>
            <a:ext cx="1512168" cy="134492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4269" y="4365104"/>
            <a:ext cx="1832929" cy="115212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924944"/>
            <a:ext cx="1626092" cy="12241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04664"/>
            <a:ext cx="1552575" cy="12668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4365105"/>
            <a:ext cx="1224136" cy="11901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5805264"/>
            <a:ext cx="8763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ensées 12"/>
          <p:cNvSpPr/>
          <p:nvPr/>
        </p:nvSpPr>
        <p:spPr>
          <a:xfrm>
            <a:off x="539552" y="5085184"/>
            <a:ext cx="1224136" cy="648072"/>
          </a:xfrm>
          <a:prstGeom prst="cloudCallou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</a:rPr>
              <a:t>Je souffle</a:t>
            </a:r>
            <a:endParaRPr lang="fr-FR" sz="1400" i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68147" y="2875141"/>
            <a:ext cx="1575661" cy="127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8024" y="4290527"/>
            <a:ext cx="1512168" cy="122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gner et arrondir un rectangle à un seul coin 14"/>
          <p:cNvSpPr/>
          <p:nvPr/>
        </p:nvSpPr>
        <p:spPr>
          <a:xfrm>
            <a:off x="971600" y="476672"/>
            <a:ext cx="7776864" cy="936104"/>
          </a:xfrm>
          <a:prstGeom prst="snipRoundRect">
            <a:avLst/>
          </a:prstGeom>
          <a:solidFill>
            <a:schemeClr val="accent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6000" dirty="0" smtClean="0">
                <a:solidFill>
                  <a:srgbClr val="002060"/>
                </a:solidFill>
                <a:latin typeface="Freestyle Script" pitchFamily="66" charset="0"/>
              </a:rPr>
              <a:t>Mes réussites</a:t>
            </a:r>
            <a:endParaRPr lang="fr-FR" sz="6000" dirty="0">
              <a:solidFill>
                <a:srgbClr val="002060"/>
              </a:solidFill>
            </a:endParaRPr>
          </a:p>
        </p:txBody>
      </p:sp>
      <p:pic>
        <p:nvPicPr>
          <p:cNvPr id="8194" name="Picture 2" descr="Fond de bulles d'eau bleue transparente - Telecharger Vectoriel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208912" cy="4667251"/>
          </a:xfrm>
          <a:prstGeom prst="rect">
            <a:avLst/>
          </a:prstGeom>
          <a:noFill/>
        </p:spPr>
      </p:pic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755576" y="1844825"/>
          <a:ext cx="7704856" cy="3965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8111">
                <a:tc>
                  <a:txBody>
                    <a:bodyPr/>
                    <a:lstStyle/>
                    <a:p>
                      <a:pPr algn="ctr"/>
                      <a:r>
                        <a:rPr lang="fr-FR" sz="48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Freestyle Script" pitchFamily="66" charset="0"/>
                        </a:rPr>
                        <a:t>  </a:t>
                      </a:r>
                      <a:r>
                        <a:rPr lang="fr-FR" sz="4800" b="0" dirty="0" smtClean="0">
                          <a:solidFill>
                            <a:schemeClr val="bg1"/>
                          </a:solidFill>
                          <a:latin typeface="Freestyle Script" pitchFamily="66" charset="0"/>
                        </a:rPr>
                        <a:t>Mes </a:t>
                      </a:r>
                      <a:r>
                        <a:rPr lang="fr-FR" sz="4800" b="0" baseline="0" dirty="0" smtClean="0">
                          <a:solidFill>
                            <a:schemeClr val="bg1"/>
                          </a:solidFill>
                          <a:latin typeface="Freestyle Script" pitchFamily="66" charset="0"/>
                        </a:rPr>
                        <a:t> équilibres</a:t>
                      </a:r>
                      <a:endParaRPr lang="fr-FR" sz="4800" b="0" dirty="0">
                        <a:solidFill>
                          <a:schemeClr val="bg1"/>
                        </a:solidFill>
                        <a:latin typeface="Freestyle Script" pitchFamily="66" charset="0"/>
                      </a:endParaRPr>
                    </a:p>
                    <a:p>
                      <a:pPr algn="ctr"/>
                      <a:endParaRPr lang="fr-FR" sz="2400" b="0" dirty="0">
                        <a:solidFill>
                          <a:srgbClr val="C00000"/>
                        </a:solidFill>
                        <a:latin typeface="Freestyle Script" pitchFamily="66" charset="0"/>
                      </a:endParaRPr>
                    </a:p>
                  </a:txBody>
                  <a:tcPr>
                    <a:solidFill>
                      <a:srgbClr val="FCA5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6794">
                <a:tc>
                  <a:txBody>
                    <a:bodyPr/>
                    <a:lstStyle/>
                    <a:p>
                      <a:r>
                        <a:rPr lang="fr-FR" dirty="0" smtClean="0"/>
                        <a:t>  </a:t>
                      </a:r>
                    </a:p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6289"/>
          <a:stretch>
            <a:fillRect/>
          </a:stretch>
        </p:blipFill>
        <p:spPr bwMode="auto">
          <a:xfrm>
            <a:off x="539552" y="476672"/>
            <a:ext cx="1072991" cy="158417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228696"/>
            <a:ext cx="2160240" cy="912778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581128"/>
            <a:ext cx="2504115" cy="864096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581128"/>
            <a:ext cx="1369690" cy="95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4293095"/>
            <a:ext cx="1440160" cy="150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3176" y="3356992"/>
            <a:ext cx="2163145" cy="85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necteur droit 17"/>
          <p:cNvCxnSpPr/>
          <p:nvPr/>
        </p:nvCxnSpPr>
        <p:spPr>
          <a:xfrm flipV="1">
            <a:off x="3131840" y="3429000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0" y="2636912"/>
            <a:ext cx="1008112" cy="72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ensées 12"/>
          <p:cNvSpPr/>
          <p:nvPr/>
        </p:nvSpPr>
        <p:spPr>
          <a:xfrm>
            <a:off x="7020272" y="1916832"/>
            <a:ext cx="1224136" cy="648072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 smtClean="0"/>
              <a:t>Je souffle</a:t>
            </a:r>
            <a:endParaRPr lang="fr-FR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gner et arrondir un rectangle à un seul coin 18"/>
          <p:cNvSpPr/>
          <p:nvPr/>
        </p:nvSpPr>
        <p:spPr>
          <a:xfrm>
            <a:off x="971600" y="476672"/>
            <a:ext cx="7776864" cy="936104"/>
          </a:xfrm>
          <a:prstGeom prst="snipRoundRect">
            <a:avLst/>
          </a:prstGeom>
          <a:solidFill>
            <a:schemeClr val="accent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6000" dirty="0" smtClean="0">
                <a:solidFill>
                  <a:srgbClr val="002060"/>
                </a:solidFill>
                <a:latin typeface="Freestyle Script" pitchFamily="66" charset="0"/>
              </a:rPr>
              <a:t>Mes réussites</a:t>
            </a:r>
            <a:endParaRPr lang="fr-FR" sz="6000" dirty="0">
              <a:solidFill>
                <a:srgbClr val="002060"/>
              </a:solidFill>
            </a:endParaRPr>
          </a:p>
        </p:txBody>
      </p:sp>
      <p:pic>
        <p:nvPicPr>
          <p:cNvPr id="8194" name="Picture 2" descr="Fond de bulles d'eau bleue transparente - Telecharger Vectoriel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208912" cy="4667251"/>
          </a:xfrm>
          <a:prstGeom prst="rect">
            <a:avLst/>
          </a:prstGeom>
          <a:noFill/>
        </p:spPr>
      </p:pic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755576" y="1844825"/>
          <a:ext cx="7848872" cy="3842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8111">
                <a:tc>
                  <a:txBody>
                    <a:bodyPr/>
                    <a:lstStyle/>
                    <a:p>
                      <a:pPr algn="l"/>
                      <a:r>
                        <a:rPr lang="fr-FR" sz="4800" b="0" dirty="0" smtClean="0">
                          <a:solidFill>
                            <a:schemeClr val="accent5"/>
                          </a:solidFill>
                          <a:latin typeface="Freestyle Script" pitchFamily="66" charset="0"/>
                        </a:rPr>
                        <a:t>                  </a:t>
                      </a:r>
                      <a:r>
                        <a:rPr lang="fr-FR" sz="4800" b="0" dirty="0" smtClean="0">
                          <a:solidFill>
                            <a:schemeClr val="bg1"/>
                          </a:solidFill>
                          <a:latin typeface="Freestyle Script" pitchFamily="66" charset="0"/>
                        </a:rPr>
                        <a:t>Mes </a:t>
                      </a:r>
                      <a:r>
                        <a:rPr lang="fr-FR" sz="4800" b="0" baseline="0" dirty="0" smtClean="0">
                          <a:solidFill>
                            <a:schemeClr val="bg1"/>
                          </a:solidFill>
                          <a:latin typeface="Freestyle Script" pitchFamily="66" charset="0"/>
                        </a:rPr>
                        <a:t> déplacements</a:t>
                      </a:r>
                      <a:endParaRPr lang="fr-FR" sz="4800" b="0" dirty="0">
                        <a:solidFill>
                          <a:schemeClr val="bg1"/>
                        </a:solidFill>
                        <a:latin typeface="Freestyle Script" pitchFamily="66" charset="0"/>
                      </a:endParaRPr>
                    </a:p>
                  </a:txBody>
                  <a:tcPr>
                    <a:solidFill>
                      <a:srgbClr val="97E1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6794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19716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140968"/>
            <a:ext cx="1502141" cy="11521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212976"/>
            <a:ext cx="2056029" cy="9623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581128"/>
            <a:ext cx="1829997" cy="7920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4581128"/>
            <a:ext cx="1927273" cy="93610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4581128"/>
            <a:ext cx="2142235" cy="7920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0" y="5589240"/>
            <a:ext cx="1152128" cy="79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Pensées 16"/>
          <p:cNvSpPr/>
          <p:nvPr/>
        </p:nvSpPr>
        <p:spPr>
          <a:xfrm>
            <a:off x="6300192" y="5661248"/>
            <a:ext cx="1224136" cy="6480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 smtClean="0"/>
              <a:t>Je souffle</a:t>
            </a:r>
            <a:endParaRPr lang="fr-FR" sz="14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8064" y="3140968"/>
            <a:ext cx="1531597" cy="11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20272" y="3140968"/>
            <a:ext cx="1289997" cy="121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03848" y="4437112"/>
            <a:ext cx="1116547" cy="115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gner et arrondir un rectangle à un seul coin 19"/>
          <p:cNvSpPr/>
          <p:nvPr/>
        </p:nvSpPr>
        <p:spPr>
          <a:xfrm>
            <a:off x="971600" y="476672"/>
            <a:ext cx="7776864" cy="936104"/>
          </a:xfrm>
          <a:prstGeom prst="snipRoundRect">
            <a:avLst/>
          </a:prstGeom>
          <a:solidFill>
            <a:schemeClr val="accent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6000" dirty="0" smtClean="0">
                <a:solidFill>
                  <a:srgbClr val="002060"/>
                </a:solidFill>
                <a:latin typeface="Freestyle Script" pitchFamily="66" charset="0"/>
              </a:rPr>
              <a:t>Mes réussites</a:t>
            </a:r>
            <a:endParaRPr lang="fr-FR" sz="6000" dirty="0">
              <a:solidFill>
                <a:srgbClr val="002060"/>
              </a:solidFill>
            </a:endParaRPr>
          </a:p>
        </p:txBody>
      </p:sp>
      <p:pic>
        <p:nvPicPr>
          <p:cNvPr id="8194" name="Picture 2" descr="Fond de bulles d'eau bleue transparente - Telecharger Vectoriel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8208912" cy="4667251"/>
          </a:xfrm>
          <a:prstGeom prst="rect">
            <a:avLst/>
          </a:prstGeom>
          <a:noFill/>
        </p:spPr>
      </p:pic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539552" y="1844824"/>
          <a:ext cx="8229600" cy="4248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9908">
                <a:tc>
                  <a:txBody>
                    <a:bodyPr/>
                    <a:lstStyle/>
                    <a:p>
                      <a:pPr algn="ctr"/>
                      <a:r>
                        <a:rPr lang="fr-FR" sz="4000" b="0" dirty="0" smtClean="0">
                          <a:solidFill>
                            <a:schemeClr val="bg1"/>
                          </a:solidFill>
                          <a:latin typeface="Freestyle Script" pitchFamily="66" charset="0"/>
                        </a:rPr>
                        <a:t>Mes immersions</a:t>
                      </a:r>
                      <a:r>
                        <a:rPr lang="fr-FR" sz="4000" b="0" baseline="0" dirty="0" smtClean="0">
                          <a:solidFill>
                            <a:schemeClr val="bg1"/>
                          </a:solidFill>
                          <a:latin typeface="Freestyle Script" pitchFamily="66" charset="0"/>
                        </a:rPr>
                        <a:t> et ma respiration</a:t>
                      </a:r>
                      <a:endParaRPr lang="fr-FR" sz="4000" b="0" dirty="0">
                        <a:solidFill>
                          <a:schemeClr val="bg1"/>
                        </a:solidFill>
                        <a:latin typeface="Freestyle Script" pitchFamily="66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8563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996952"/>
            <a:ext cx="1597331" cy="116577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581128"/>
            <a:ext cx="1771182" cy="115212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509120"/>
            <a:ext cx="1494293" cy="136815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04664"/>
            <a:ext cx="13430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5517232"/>
            <a:ext cx="969268" cy="77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Pensées 20"/>
          <p:cNvSpPr/>
          <p:nvPr/>
        </p:nvSpPr>
        <p:spPr>
          <a:xfrm>
            <a:off x="7596336" y="4797152"/>
            <a:ext cx="1224136" cy="648072"/>
          </a:xfrm>
          <a:prstGeom prst="cloudCallout">
            <a:avLst/>
          </a:prstGeom>
          <a:solidFill>
            <a:srgbClr val="ED26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 smtClean="0"/>
              <a:t>Je souffle</a:t>
            </a:r>
            <a:endParaRPr lang="fr-FR" sz="1400" i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2924944"/>
            <a:ext cx="1440160" cy="131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2120" y="4437112"/>
            <a:ext cx="155395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79912" y="2924944"/>
            <a:ext cx="1398139" cy="129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rt Imprimé Poster Peinture Dessin Cartoon bulle poisson collage lfmp0970 |  e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655" y="675356"/>
            <a:ext cx="7654705" cy="5715516"/>
          </a:xfrm>
          <a:prstGeom prst="rect">
            <a:avLst/>
          </a:prstGeom>
          <a:noFill/>
        </p:spPr>
      </p:pic>
      <p:sp>
        <p:nvSpPr>
          <p:cNvPr id="10" name="Rectangle à coins arrondis 9"/>
          <p:cNvSpPr/>
          <p:nvPr/>
        </p:nvSpPr>
        <p:spPr>
          <a:xfrm>
            <a:off x="539551" y="5949280"/>
            <a:ext cx="8208912" cy="648072"/>
          </a:xfrm>
          <a:prstGeom prst="wedgeRoundRectCallo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Merci à la maîtresse, au maître, aux parents et aux adultes de la piscine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67543" y="352190"/>
            <a:ext cx="8352928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rgbClr val="002060"/>
                </a:solidFill>
                <a:latin typeface="Freestyle Script" pitchFamily="66" charset="0"/>
              </a:rPr>
              <a:t>Ce fut une belle aventure, pleine de découvertes et riche en émotions </a:t>
            </a:r>
            <a:endParaRPr lang="fr-FR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fr-FR" sz="1800" dirty="0"/>
          </a:p>
          <a:p>
            <a:endParaRPr lang="fr-FR" sz="1800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53598" y="2132856"/>
            <a:ext cx="2667296" cy="336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272321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7499" y="2771963"/>
            <a:ext cx="2908262" cy="227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8021" y="4564926"/>
            <a:ext cx="1512168" cy="20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136758" y="5341203"/>
            <a:ext cx="270516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hlinkClick r:id="rId6"/>
              </a:rPr>
              <a:t>http://www.viewpure.com/8d8Yu1M8-YM?start=0&amp;end=0</a:t>
            </a:r>
            <a:endParaRPr lang="fr-FR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ogner et arrondir un rectangle à un seul coin 10"/>
          <p:cNvSpPr/>
          <p:nvPr/>
        </p:nvSpPr>
        <p:spPr>
          <a:xfrm>
            <a:off x="971600" y="476672"/>
            <a:ext cx="7776864" cy="936104"/>
          </a:xfrm>
          <a:prstGeom prst="snipRoundRect">
            <a:avLst/>
          </a:prstGeom>
          <a:solidFill>
            <a:schemeClr val="accent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6000" dirty="0" smtClean="0">
                <a:solidFill>
                  <a:srgbClr val="002060"/>
                </a:solidFill>
                <a:latin typeface="Freestyle Script" pitchFamily="66" charset="0"/>
              </a:rPr>
              <a:t>Les albums « aquatiques »</a:t>
            </a:r>
            <a:endParaRPr lang="fr-FR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628800"/>
            <a:ext cx="120764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924944"/>
            <a:ext cx="2050157" cy="2498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429000"/>
            <a:ext cx="19812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429000"/>
            <a:ext cx="10191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2204864"/>
            <a:ext cx="961653" cy="9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5013176"/>
            <a:ext cx="14573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5445224"/>
            <a:ext cx="10668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à coins arrondis 11"/>
          <p:cNvSpPr/>
          <p:nvPr/>
        </p:nvSpPr>
        <p:spPr>
          <a:xfrm>
            <a:off x="611560" y="1628800"/>
            <a:ext cx="3600400" cy="792088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 dirty="0" smtClean="0"/>
              <a:t>Mets tes affaires de piscine dans le sac en traçant un trait 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5517232"/>
            <a:ext cx="12096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72310" y="5013176"/>
            <a:ext cx="1030227" cy="142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95736" y="2780928"/>
            <a:ext cx="971903" cy="117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gner et arrondir un rectangle à un seul coin 14"/>
          <p:cNvSpPr/>
          <p:nvPr/>
        </p:nvSpPr>
        <p:spPr>
          <a:xfrm>
            <a:off x="971600" y="476672"/>
            <a:ext cx="7776864" cy="936104"/>
          </a:xfrm>
          <a:prstGeom prst="snipRoundRect">
            <a:avLst/>
          </a:prstGeom>
          <a:solidFill>
            <a:schemeClr val="accent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6000" dirty="0" smtClean="0">
                <a:solidFill>
                  <a:srgbClr val="002060"/>
                </a:solidFill>
                <a:latin typeface="Freestyle Script" pitchFamily="66" charset="0"/>
              </a:rPr>
              <a:t>Dans mon sac de piscine, je mets…</a:t>
            </a:r>
            <a:endParaRPr lang="fr-FR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Aujourd'hui je suis, Mies Van Hout – La prof-doc attitude 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204864"/>
            <a:ext cx="3423380" cy="1380859"/>
          </a:xfrm>
          <a:prstGeom prst="rect">
            <a:avLst/>
          </a:prstGeom>
          <a:noFill/>
        </p:spPr>
      </p:pic>
      <p:pic>
        <p:nvPicPr>
          <p:cNvPr id="14342" name="Picture 6" descr="Aujourd'hui, je suis… - Champ lexical - Guide pédagogique Calimots |  Éditions Ret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73016"/>
            <a:ext cx="2880320" cy="1230324"/>
          </a:xfrm>
          <a:prstGeom prst="rect">
            <a:avLst/>
          </a:prstGeom>
          <a:noFill/>
        </p:spPr>
      </p:pic>
      <p:pic>
        <p:nvPicPr>
          <p:cNvPr id="14344" name="Picture 8" descr="Enora Conte: Aujourd'hui je suis... - Mies Van Ho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717032"/>
            <a:ext cx="3383718" cy="1367007"/>
          </a:xfrm>
          <a:prstGeom prst="rect">
            <a:avLst/>
          </a:prstGeom>
          <a:noFill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5229200"/>
            <a:ext cx="30384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 descr="Aujourd'hui je suis... - Livre pour enfant | Minenlig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5013176"/>
            <a:ext cx="3373319" cy="1350343"/>
          </a:xfrm>
          <a:prstGeom prst="rect">
            <a:avLst/>
          </a:prstGeom>
          <a:noFill/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1484784"/>
            <a:ext cx="4077689" cy="62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199201"/>
            <a:ext cx="7200800" cy="997551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2276872"/>
            <a:ext cx="2809702" cy="112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4067944" y="3429000"/>
            <a:ext cx="244827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827584" y="3429000"/>
            <a:ext cx="244827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07099"/>
          </a:xfrm>
        </p:spPr>
        <p:txBody>
          <a:bodyPr/>
          <a:lstStyle/>
          <a:p>
            <a:r>
              <a:rPr lang="fr-FR" sz="2000" dirty="0" smtClean="0"/>
              <a:t>Des photos du trajet (arrêt bus, tram..),  et des différents espaces que les enfants vont traverser et occuper (entrée, vestiaires, douches, pédiluve, bassins) : numéroter les photos dans  l’ordre du cheminement</a:t>
            </a:r>
          </a:p>
          <a:p>
            <a:pPr>
              <a:buNone/>
            </a:pP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1187624" y="4797152"/>
            <a:ext cx="165618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L’entrée 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092280" y="3573016"/>
            <a:ext cx="18002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Les vestiaires 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8" name="Étoile à 6 branches 7"/>
          <p:cNvSpPr/>
          <p:nvPr/>
        </p:nvSpPr>
        <p:spPr>
          <a:xfrm>
            <a:off x="3059832" y="3284984"/>
            <a:ext cx="360040" cy="360040"/>
          </a:xfrm>
          <a:prstGeom prst="star6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Étoile à 6 branches 8"/>
          <p:cNvSpPr/>
          <p:nvPr/>
        </p:nvSpPr>
        <p:spPr>
          <a:xfrm>
            <a:off x="6372200" y="3212976"/>
            <a:ext cx="360040" cy="360040"/>
          </a:xfrm>
          <a:prstGeom prst="star6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331640" y="5661248"/>
            <a:ext cx="388843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A  modifier ou compléter selon bassin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ogner et arrondir un rectangle à un seul coin 13"/>
          <p:cNvSpPr/>
          <p:nvPr/>
        </p:nvSpPr>
        <p:spPr>
          <a:xfrm>
            <a:off x="971600" y="476672"/>
            <a:ext cx="7776864" cy="936104"/>
          </a:xfrm>
          <a:prstGeom prst="snipRoundRect">
            <a:avLst/>
          </a:prstGeom>
          <a:solidFill>
            <a:schemeClr val="accent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6000" dirty="0" smtClean="0">
                <a:solidFill>
                  <a:srgbClr val="002060"/>
                </a:solidFill>
                <a:latin typeface="Freestyle Script" pitchFamily="66" charset="0"/>
              </a:rPr>
              <a:t>Pour arriver jusqu’au bassin</a:t>
            </a:r>
            <a:endParaRPr lang="fr-FR" sz="6000" dirty="0">
              <a:solidFill>
                <a:srgbClr val="00206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436096" y="4869160"/>
            <a:ext cx="244827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16" name="Étoile à 6 branches 15"/>
          <p:cNvSpPr/>
          <p:nvPr/>
        </p:nvSpPr>
        <p:spPr>
          <a:xfrm>
            <a:off x="7740352" y="4653136"/>
            <a:ext cx="360040" cy="360040"/>
          </a:xfrm>
          <a:prstGeom prst="star6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gner et arrondir un rectangle à un seul coin 14"/>
          <p:cNvSpPr/>
          <p:nvPr/>
        </p:nvSpPr>
        <p:spPr>
          <a:xfrm>
            <a:off x="971600" y="476672"/>
            <a:ext cx="7776864" cy="936104"/>
          </a:xfrm>
          <a:prstGeom prst="snipRoundRect">
            <a:avLst/>
          </a:prstGeom>
          <a:solidFill>
            <a:schemeClr val="accent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6000" dirty="0" smtClean="0">
                <a:solidFill>
                  <a:srgbClr val="002060"/>
                </a:solidFill>
                <a:latin typeface="Freestyle Script" pitchFamily="66" charset="0"/>
              </a:rPr>
              <a:t>Les adultes qui nous accompagnent</a:t>
            </a:r>
            <a:endParaRPr lang="fr-FR" sz="6000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/>
              <a:t>Les enseignants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sz="2800" dirty="0" smtClean="0"/>
              <a:t>Les parents</a:t>
            </a:r>
          </a:p>
          <a:p>
            <a:endParaRPr lang="fr-FR" dirty="0" smtClean="0"/>
          </a:p>
          <a:p>
            <a:endParaRPr lang="fr-FR" sz="2800" dirty="0" smtClean="0"/>
          </a:p>
          <a:p>
            <a:endParaRPr lang="fr-FR" sz="2800" dirty="0" smtClean="0"/>
          </a:p>
          <a:p>
            <a:r>
              <a:rPr lang="fr-FR" sz="2800" dirty="0" smtClean="0"/>
              <a:t>Les MNS</a:t>
            </a:r>
            <a:endParaRPr lang="fr-FR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67" y="548680"/>
            <a:ext cx="1082621" cy="87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483768" y="2132856"/>
            <a:ext cx="792088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283968" y="2132856"/>
            <a:ext cx="864096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283968" y="3573016"/>
            <a:ext cx="864096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483768" y="3573016"/>
            <a:ext cx="792088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247875" y="5236413"/>
            <a:ext cx="864096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483768" y="5236413"/>
            <a:ext cx="792088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6012160" y="2600908"/>
            <a:ext cx="2520280" cy="2088232"/>
          </a:xfrm>
          <a:prstGeom prst="wedgeRoundRectCallou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Les  prénoms  et/ou les photos des adultes  qui m’accompagnent ou que je rencontre à la piscine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Gros Plan Sur Différents Crayons De Couleur Pour Le Dessin Banque D'Images  Et Photos Libres De Droits. Image 26623523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1080120" cy="965461"/>
          </a:xfrm>
          <a:prstGeom prst="rect">
            <a:avLst/>
          </a:prstGeom>
          <a:noFill/>
        </p:spPr>
      </p:pic>
      <p:sp>
        <p:nvSpPr>
          <p:cNvPr id="4" name="Rogner et arrondir un rectangle à un seul coin 11"/>
          <p:cNvSpPr/>
          <p:nvPr/>
        </p:nvSpPr>
        <p:spPr>
          <a:xfrm>
            <a:off x="4644008" y="408309"/>
            <a:ext cx="2400703" cy="756084"/>
          </a:xfrm>
          <a:prstGeom prst="snipRoundRect">
            <a:avLst/>
          </a:prstGeom>
          <a:solidFill>
            <a:schemeClr val="accent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rgbClr val="002060"/>
                </a:solidFill>
                <a:latin typeface="Freestyle Script" pitchFamily="66" charset="0"/>
              </a:rPr>
              <a:t> </a:t>
            </a:r>
            <a:r>
              <a:rPr lang="fr-FR" sz="4400" dirty="0" smtClean="0">
                <a:solidFill>
                  <a:srgbClr val="002060"/>
                </a:solidFill>
                <a:latin typeface="Freestyle Script" pitchFamily="66" charset="0"/>
              </a:rPr>
              <a:t>la piscine</a:t>
            </a:r>
            <a:endParaRPr lang="fr-FR" sz="4400" dirty="0">
              <a:solidFill>
                <a:srgbClr val="002060"/>
              </a:solidFill>
            </a:endParaRPr>
          </a:p>
        </p:txBody>
      </p:sp>
      <p:sp>
        <p:nvSpPr>
          <p:cNvPr id="5" name="Rogner et arrondir un rectangle à un seul coin 11"/>
          <p:cNvSpPr/>
          <p:nvPr/>
        </p:nvSpPr>
        <p:spPr>
          <a:xfrm>
            <a:off x="5148062" y="1261587"/>
            <a:ext cx="2976767" cy="728941"/>
          </a:xfrm>
          <a:prstGeom prst="snipRoundRect">
            <a:avLst/>
          </a:prstGeom>
          <a:solidFill>
            <a:schemeClr val="accent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rgbClr val="002060"/>
                </a:solidFill>
                <a:latin typeface="Freestyle Script" pitchFamily="66" charset="0"/>
              </a:rPr>
              <a:t> </a:t>
            </a:r>
            <a:r>
              <a:rPr lang="fr-FR" sz="4400" dirty="0" smtClean="0">
                <a:solidFill>
                  <a:srgbClr val="002060"/>
                </a:solidFill>
                <a:latin typeface="Freestyle Script" pitchFamily="66" charset="0"/>
              </a:rPr>
              <a:t>moi, </a:t>
            </a:r>
            <a:r>
              <a:rPr lang="fr-FR" sz="4400" dirty="0" smtClean="0">
                <a:solidFill>
                  <a:srgbClr val="002060"/>
                </a:solidFill>
                <a:latin typeface="Freestyle Script" pitchFamily="66" charset="0"/>
              </a:rPr>
              <a:t>à la piscine</a:t>
            </a:r>
            <a:endParaRPr lang="fr-FR" sz="44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1720" y="702728"/>
            <a:ext cx="2304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5400" dirty="0">
                <a:solidFill>
                  <a:srgbClr val="002060"/>
                </a:solidFill>
                <a:latin typeface="Freestyle Script" pitchFamily="66" charset="0"/>
              </a:rPr>
              <a:t>Je dessine </a:t>
            </a:r>
            <a:endParaRPr lang="fr-FR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996952"/>
            <a:ext cx="1015355" cy="966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7" name="Picture 3" descr="C:\Users\Benoit\Pictures\NATATION\Tortue-de-m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996952"/>
            <a:ext cx="1920460" cy="10506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996952"/>
            <a:ext cx="1478899" cy="109785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653136"/>
            <a:ext cx="1525161" cy="101041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4725144"/>
            <a:ext cx="1152525" cy="1438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4725144"/>
            <a:ext cx="1106810" cy="109962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4653136"/>
            <a:ext cx="857250" cy="1476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4653136"/>
            <a:ext cx="1390650" cy="1495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4088" y="2996952"/>
            <a:ext cx="1292349" cy="134953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" name="Rectangle à coins arrondis 12"/>
          <p:cNvSpPr/>
          <p:nvPr/>
        </p:nvSpPr>
        <p:spPr>
          <a:xfrm>
            <a:off x="467544" y="1628800"/>
            <a:ext cx="5472608" cy="792088"/>
          </a:xfrm>
          <a:prstGeom prst="wedgeRoundRectCallou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 dirty="0" smtClean="0"/>
              <a:t>J’</a:t>
            </a:r>
            <a:r>
              <a:rPr lang="fr-FR" b="1" i="1" dirty="0" smtClean="0"/>
              <a:t>entoure</a:t>
            </a:r>
            <a:r>
              <a:rPr lang="fr-FR" i="1" dirty="0" smtClean="0"/>
              <a:t> </a:t>
            </a:r>
            <a:r>
              <a:rPr lang="fr-FR" i="1" dirty="0" smtClean="0"/>
              <a:t>ce que </a:t>
            </a:r>
            <a:r>
              <a:rPr lang="fr-FR" i="1" dirty="0" smtClean="0"/>
              <a:t>j’utilise </a:t>
            </a:r>
            <a:r>
              <a:rPr lang="fr-FR" i="1" dirty="0" smtClean="0"/>
              <a:t>à la piscine</a:t>
            </a:r>
            <a:endParaRPr lang="fr-FR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827584" y="5877272"/>
            <a:ext cx="86409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6" name="Rogner et arrondir un rectangle à un seul coin 15"/>
          <p:cNvSpPr/>
          <p:nvPr/>
        </p:nvSpPr>
        <p:spPr>
          <a:xfrm>
            <a:off x="971600" y="476672"/>
            <a:ext cx="7776864" cy="936104"/>
          </a:xfrm>
          <a:prstGeom prst="snipRoundRect">
            <a:avLst/>
          </a:prstGeom>
          <a:solidFill>
            <a:schemeClr val="accent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6000" dirty="0" smtClean="0">
                <a:solidFill>
                  <a:srgbClr val="002060"/>
                </a:solidFill>
                <a:latin typeface="Freestyle Script" pitchFamily="66" charset="0"/>
              </a:rPr>
              <a:t>Le matériel de la piscine</a:t>
            </a:r>
            <a:endParaRPr lang="fr-FR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298676"/>
            <a:ext cx="13239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6631" y="3632051"/>
            <a:ext cx="13716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9579" y="3623599"/>
            <a:ext cx="1289298" cy="138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50" y="3422501"/>
            <a:ext cx="10287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18079" y="4008913"/>
            <a:ext cx="1221482" cy="105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46539" y="3422501"/>
            <a:ext cx="8286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46539" y="4217838"/>
            <a:ext cx="801812" cy="82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à coins arrondis 13"/>
          <p:cNvSpPr/>
          <p:nvPr/>
        </p:nvSpPr>
        <p:spPr>
          <a:xfrm>
            <a:off x="478841" y="1903859"/>
            <a:ext cx="5544616" cy="1008112"/>
          </a:xfrm>
          <a:prstGeom prst="wedgeRoundRectCallout">
            <a:avLst/>
          </a:prstGeom>
          <a:solidFill>
            <a:srgbClr val="DA874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J’entoure ce que je fais lorsque je vais à la piscine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444744" y="5400609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Cracher </a:t>
            </a:r>
            <a:endParaRPr lang="fr-FR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287524" y="5255967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Mettre</a:t>
            </a:r>
          </a:p>
          <a:p>
            <a:pPr algn="ctr"/>
            <a:r>
              <a:rPr lang="fr-FR" sz="1200" dirty="0" smtClean="0"/>
              <a:t> </a:t>
            </a:r>
            <a:r>
              <a:rPr lang="fr-FR" sz="1200" dirty="0" smtClean="0"/>
              <a:t>mon bonnet</a:t>
            </a:r>
            <a:endParaRPr lang="fr-FR" sz="1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3176800" y="5389458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Manger &amp; boire</a:t>
            </a:r>
            <a:endParaRPr lang="fr-FR" sz="12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763688" y="528558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Passer par le pédiluve</a:t>
            </a:r>
            <a:endParaRPr lang="fr-FR" sz="1200" dirty="0"/>
          </a:p>
        </p:txBody>
      </p:sp>
      <p:sp>
        <p:nvSpPr>
          <p:cNvPr id="19" name="ZoneTexte 18"/>
          <p:cNvSpPr txBox="1"/>
          <p:nvPr/>
        </p:nvSpPr>
        <p:spPr>
          <a:xfrm>
            <a:off x="5857856" y="535675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Passer </a:t>
            </a:r>
            <a:r>
              <a:rPr lang="fr-FR" sz="1200" dirty="0" smtClean="0"/>
              <a:t> </a:t>
            </a:r>
            <a:r>
              <a:rPr lang="fr-FR" sz="1200" dirty="0" smtClean="0"/>
              <a:t>aux toilettes</a:t>
            </a:r>
            <a:endParaRPr lang="fr-FR" sz="1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7408143" y="538449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Passer sous la douche</a:t>
            </a:r>
            <a:endParaRPr lang="fr-FR" sz="1200" dirty="0"/>
          </a:p>
        </p:txBody>
      </p:sp>
      <p:sp>
        <p:nvSpPr>
          <p:cNvPr id="24" name="Rogner et arrondir un rectangle à un seul coin 23"/>
          <p:cNvSpPr/>
          <p:nvPr/>
        </p:nvSpPr>
        <p:spPr>
          <a:xfrm>
            <a:off x="971600" y="476672"/>
            <a:ext cx="7776864" cy="936104"/>
          </a:xfrm>
          <a:prstGeom prst="snipRoundRect">
            <a:avLst/>
          </a:prstGeom>
          <a:solidFill>
            <a:schemeClr val="accent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6000" dirty="0" smtClean="0">
                <a:solidFill>
                  <a:srgbClr val="002060"/>
                </a:solidFill>
                <a:latin typeface="Freestyle Script" pitchFamily="66" charset="0"/>
              </a:rPr>
              <a:t>Les règles d’hygiène à la piscine</a:t>
            </a:r>
            <a:endParaRPr lang="fr-FR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nderie">
  <a:themeElements>
    <a:clrScheme name="Fonderi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nderie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nder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652</TotalTime>
  <Words>297</Words>
  <Application>Microsoft Office PowerPoint</Application>
  <PresentationFormat>Affichage à l'écran (4:3)</PresentationFormat>
  <Paragraphs>85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Calibri</vt:lpstr>
      <vt:lpstr>Freestyle Script</vt:lpstr>
      <vt:lpstr>Rockwell</vt:lpstr>
      <vt:lpstr>Wingdings 2</vt:lpstr>
      <vt:lpstr>Fonderie</vt:lpstr>
      <vt:lpstr>             NOTRE FABULEUX VOYAGE  A LA PISCINE en cycle 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Académie de Dijon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CARNET DE PISCINE</dc:title>
  <dc:creator>Rectorat de Dijon</dc:creator>
  <cp:lastModifiedBy>SBenoit</cp:lastModifiedBy>
  <cp:revision>125</cp:revision>
  <dcterms:created xsi:type="dcterms:W3CDTF">2020-06-25T15:19:16Z</dcterms:created>
  <dcterms:modified xsi:type="dcterms:W3CDTF">2021-05-27T14:42:05Z</dcterms:modified>
</cp:coreProperties>
</file>